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36"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5" d="100"/>
          <a:sy n="75" d="100"/>
        </p:scale>
        <p:origin x="1644" y="48"/>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xfrm>
            <a:off x="1143000" y="685800"/>
            <a:ext cx="4572000" cy="3429000"/>
          </a:xfrm>
          <a:prstGeom prst="rect">
            <a:avLst/>
          </a:prstGeom>
        </p:spPr>
        <p:txBody>
          <a:bodyPr/>
          <a:lstStyle/>
          <a:p>
            <a:endParaRPr/>
          </a:p>
        </p:txBody>
      </p:sp>
      <p:sp>
        <p:nvSpPr>
          <p:cNvPr id="706" name="Shape 70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926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Shape 1253"/>
          <p:cNvSpPr>
            <a:spLocks noGrp="1" noRot="1" noChangeAspect="1"/>
          </p:cNvSpPr>
          <p:nvPr>
            <p:ph type="sldImg"/>
          </p:nvPr>
        </p:nvSpPr>
        <p:spPr>
          <a:prstGeom prst="rect">
            <a:avLst/>
          </a:prstGeom>
        </p:spPr>
        <p:txBody>
          <a:bodyPr/>
          <a:lstStyle/>
          <a:p>
            <a:endParaRPr/>
          </a:p>
        </p:txBody>
      </p:sp>
      <p:sp>
        <p:nvSpPr>
          <p:cNvPr id="1254" name="Shape 1254"/>
          <p:cNvSpPr>
            <a:spLocks noGrp="1"/>
          </p:cNvSpPr>
          <p:nvPr>
            <p:ph type="body" sz="quarter" idx="1"/>
          </p:nvPr>
        </p:nvSpPr>
        <p:spPr>
          <a:prstGeom prst="rect">
            <a:avLst/>
          </a:prstGeom>
        </p:spPr>
        <p:txBody>
          <a:bodyPr/>
          <a:lstStyle>
            <a:lvl1pPr defTabSz="914400">
              <a:defRPr sz="1200">
                <a:latin typeface="Helvetica"/>
                <a:ea typeface="Helvetica"/>
                <a:cs typeface="Helvetica"/>
                <a:sym typeface="Helvetica"/>
              </a:defRPr>
            </a:lvl1pPr>
          </a:lstStyle>
          <a:p>
            <a:pPr>
              <a:defRPr>
                <a:latin typeface="Helvetica Neue"/>
                <a:ea typeface="Helvetica Neue"/>
                <a:cs typeface="Helvetica Neue"/>
                <a:sym typeface="Helvetica Neue"/>
              </a:defRPr>
            </a:pPr>
            <a:r>
              <a:rPr>
                <a:latin typeface="Helvetica"/>
                <a:ea typeface="Helvetica"/>
                <a:cs typeface="Helvetica"/>
                <a:sym typeface="Helvetica"/>
              </a:rPr>
              <a:t>三种的特点和读数方法？</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Shape 1276"/>
          <p:cNvSpPr>
            <a:spLocks noGrp="1" noRot="1" noChangeAspect="1"/>
          </p:cNvSpPr>
          <p:nvPr>
            <p:ph type="sldImg"/>
          </p:nvPr>
        </p:nvSpPr>
        <p:spPr>
          <a:prstGeom prst="rect">
            <a:avLst/>
          </a:prstGeom>
        </p:spPr>
        <p:txBody>
          <a:bodyPr/>
          <a:lstStyle/>
          <a:p>
            <a:endParaRPr/>
          </a:p>
        </p:txBody>
      </p:sp>
      <p:sp>
        <p:nvSpPr>
          <p:cNvPr id="1277" name="Shape 1277"/>
          <p:cNvSpPr>
            <a:spLocks noGrp="1"/>
          </p:cNvSpPr>
          <p:nvPr>
            <p:ph type="body" sz="quarter" idx="1"/>
          </p:nvPr>
        </p:nvSpPr>
        <p:spPr>
          <a:prstGeom prst="rect">
            <a:avLst/>
          </a:prstGeom>
        </p:spPr>
        <p:txBody>
          <a:bodyPr/>
          <a:lstStyle>
            <a:lvl1pPr defTabSz="914400">
              <a:defRPr sz="1200">
                <a:latin typeface="Helvetica"/>
                <a:ea typeface="Helvetica"/>
                <a:cs typeface="Helvetica"/>
                <a:sym typeface="Helvetica"/>
              </a:defRPr>
            </a:lvl1pPr>
          </a:lstStyle>
          <a:p>
            <a:pPr>
              <a:defRPr>
                <a:latin typeface="Helvetica Neue"/>
                <a:ea typeface="Helvetica Neue"/>
                <a:cs typeface="Helvetica Neue"/>
                <a:sym typeface="Helvetica Neue"/>
              </a:defRPr>
            </a:pPr>
            <a:r>
              <a:rPr>
                <a:latin typeface="Helvetica"/>
                <a:ea typeface="Helvetica"/>
                <a:cs typeface="Helvetica"/>
                <a:sym typeface="Helvetica"/>
              </a:rPr>
              <a:t>调整机构：主要调整的是零点和量程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Shape 1320"/>
          <p:cNvSpPr>
            <a:spLocks noGrp="1" noRot="1" noChangeAspect="1"/>
          </p:cNvSpPr>
          <p:nvPr>
            <p:ph type="sldImg"/>
          </p:nvPr>
        </p:nvSpPr>
        <p:spPr>
          <a:prstGeom prst="rect">
            <a:avLst/>
          </a:prstGeom>
        </p:spPr>
        <p:txBody>
          <a:bodyPr/>
          <a:lstStyle/>
          <a:p>
            <a:endParaRPr/>
          </a:p>
        </p:txBody>
      </p:sp>
      <p:sp>
        <p:nvSpPr>
          <p:cNvPr id="1321" name="Shape 1321"/>
          <p:cNvSpPr>
            <a:spLocks noGrp="1"/>
          </p:cNvSpPr>
          <p:nvPr>
            <p:ph type="body" sz="quarter" idx="1"/>
          </p:nvPr>
        </p:nvSpPr>
        <p:spPr>
          <a:prstGeom prst="rect">
            <a:avLst/>
          </a:prstGeom>
        </p:spPr>
        <p:txBody>
          <a:bodyPr/>
          <a:lstStyle/>
          <a:p>
            <a:pPr defTabSz="914400">
              <a:defRPr sz="1200"/>
            </a:pPr>
            <a:r>
              <a:rPr>
                <a:latin typeface="Helvetica"/>
                <a:ea typeface="Helvetica"/>
                <a:cs typeface="Helvetica"/>
                <a:sym typeface="Helvetica"/>
              </a:rPr>
              <a:t>主要用于化工、冶金等工业生产领域，油库输油管道</a:t>
            </a:r>
          </a:p>
          <a:p>
            <a:pPr defTabSz="914400">
              <a:defRPr sz="1200"/>
            </a:pPr>
            <a:r>
              <a:rPr>
                <a:latin typeface="Helvetica"/>
                <a:ea typeface="Helvetica"/>
                <a:cs typeface="Helvetica"/>
                <a:sym typeface="Helvetica"/>
              </a:rPr>
              <a:t>弹簧管介质的选择根据所测压力大小等因素不同</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 name="Shape 1331"/>
          <p:cNvSpPr>
            <a:spLocks noGrp="1" noRot="1" noChangeAspect="1"/>
          </p:cNvSpPr>
          <p:nvPr>
            <p:ph type="sldImg"/>
          </p:nvPr>
        </p:nvSpPr>
        <p:spPr>
          <a:prstGeom prst="rect">
            <a:avLst/>
          </a:prstGeom>
        </p:spPr>
        <p:txBody>
          <a:bodyPr/>
          <a:lstStyle/>
          <a:p>
            <a:endParaRPr/>
          </a:p>
        </p:txBody>
      </p:sp>
      <p:sp>
        <p:nvSpPr>
          <p:cNvPr id="1332" name="Shape 1332"/>
          <p:cNvSpPr>
            <a:spLocks noGrp="1"/>
          </p:cNvSpPr>
          <p:nvPr>
            <p:ph type="body" sz="quarter" idx="1"/>
          </p:nvPr>
        </p:nvSpPr>
        <p:spPr>
          <a:prstGeom prst="rect">
            <a:avLst/>
          </a:prstGeom>
        </p:spPr>
        <p:txBody>
          <a:bodyPr/>
          <a:lstStyle/>
          <a:p>
            <a:pPr defTabSz="914400">
              <a:defRPr sz="1200"/>
            </a:pPr>
            <a:r>
              <a:rPr>
                <a:latin typeface="Helvetica"/>
                <a:ea typeface="Helvetica"/>
                <a:cs typeface="Helvetica"/>
                <a:sym typeface="Helvetica"/>
              </a:rPr>
              <a:t>依旧需要有一个弹性元件</a:t>
            </a:r>
          </a:p>
          <a:p>
            <a:pPr defTabSz="914400">
              <a:defRPr sz="1200"/>
            </a:pPr>
            <a:r>
              <a:rPr>
                <a:latin typeface="Helvetica"/>
                <a:ea typeface="Helvetica"/>
                <a:cs typeface="Helvetica"/>
                <a:sym typeface="Helvetica"/>
              </a:rPr>
              <a:t>被测压力</a:t>
            </a:r>
            <a:r>
              <a:t>P</a:t>
            </a:r>
            <a:r>
              <a:rPr baseline="-25000"/>
              <a:t>1</a:t>
            </a:r>
            <a:r>
              <a:rPr>
                <a:latin typeface="Helvetica"/>
                <a:ea typeface="Helvetica"/>
                <a:cs typeface="Helvetica"/>
                <a:sym typeface="Helvetica"/>
              </a:rPr>
              <a:t>、</a:t>
            </a:r>
            <a:r>
              <a:t>P</a:t>
            </a:r>
            <a:r>
              <a:rPr baseline="-25000"/>
              <a:t>2</a:t>
            </a:r>
            <a:r>
              <a:rPr>
                <a:latin typeface="Helvetica"/>
                <a:ea typeface="Helvetica"/>
                <a:cs typeface="Helvetica"/>
                <a:sym typeface="Helvetica"/>
              </a:rPr>
              <a:t>分别导入波纹管和密封壳体内，测压波纹管将压力差转换为集中力</a:t>
            </a:r>
            <a:r>
              <a:t>F</a:t>
            </a:r>
            <a:r>
              <a:rPr baseline="-25000"/>
              <a:t>p</a:t>
            </a:r>
            <a:r>
              <a:rPr>
                <a:latin typeface="Helvetica"/>
                <a:ea typeface="Helvetica"/>
                <a:cs typeface="Helvetica"/>
                <a:sym typeface="Helvetica"/>
              </a:rPr>
              <a:t>使杠杆转动，差动电容变换器的动极片偏离零位，电桥输出电压</a:t>
            </a:r>
            <a:r>
              <a:t>u</a:t>
            </a:r>
            <a:r>
              <a:rPr baseline="-25000"/>
              <a:t>c</a:t>
            </a:r>
            <a:r>
              <a:rPr>
                <a:latin typeface="Helvetica"/>
                <a:ea typeface="Helvetica"/>
                <a:cs typeface="Helvetica"/>
                <a:sym typeface="Helvetica"/>
              </a:rPr>
              <a:t>，其幅值与杠杆的转角成比例，而相位与杠杆偏转的方向（即压力差的方向） 相对应。电压</a:t>
            </a:r>
            <a:r>
              <a:t>u</a:t>
            </a:r>
            <a:r>
              <a:rPr baseline="-25000"/>
              <a:t>c</a:t>
            </a:r>
            <a:r>
              <a:rPr>
                <a:latin typeface="Helvetica"/>
                <a:ea typeface="Helvetica"/>
                <a:cs typeface="Helvetica"/>
                <a:sym typeface="Helvetica"/>
              </a:rPr>
              <a:t>经伺服放大器放大后，驱动伺服电机转动，经减速器后，一方面带动输出轴转动，指示出杠杆转角的大小；另一方面使螺栓转动，从而压缩和拉长反馈弹簧（螺栓使弹簧产生的位移量为</a:t>
            </a:r>
            <a:r>
              <a:t>x</a:t>
            </a:r>
            <a:r>
              <a:rPr>
                <a:latin typeface="Helvetica"/>
                <a:ea typeface="Helvetica"/>
                <a:cs typeface="Helvetica"/>
                <a:sym typeface="Helvetica"/>
              </a:rPr>
              <a:t>），改变反馈弹簧施加在杠杆上的力</a:t>
            </a:r>
            <a:r>
              <a:t>F</a:t>
            </a:r>
            <a:r>
              <a:rPr baseline="-25000"/>
              <a:t>xs</a:t>
            </a:r>
            <a:r>
              <a:rPr>
                <a:latin typeface="Helvetica"/>
                <a:ea typeface="Helvetica"/>
                <a:cs typeface="Helvetica"/>
                <a:sym typeface="Helvetica"/>
              </a:rPr>
              <a:t>。当集中力</a:t>
            </a:r>
            <a:r>
              <a:t>F</a:t>
            </a:r>
            <a:r>
              <a:rPr baseline="-25000"/>
              <a:t>p</a:t>
            </a:r>
            <a:r>
              <a:rPr>
                <a:latin typeface="Helvetica"/>
                <a:ea typeface="Helvetica"/>
                <a:cs typeface="Helvetica"/>
                <a:sym typeface="Helvetica"/>
              </a:rPr>
              <a:t>产生的力矩与反馈力</a:t>
            </a:r>
            <a:r>
              <a:t>F</a:t>
            </a:r>
            <a:r>
              <a:rPr baseline="-25000"/>
              <a:t>xs</a:t>
            </a:r>
            <a:r>
              <a:rPr>
                <a:latin typeface="Helvetica"/>
                <a:ea typeface="Helvetica"/>
                <a:cs typeface="Helvetica"/>
                <a:sym typeface="Helvetica"/>
              </a:rPr>
              <a:t>产生的力矩相平衡时，系统处于平衡状态。由于反馈力</a:t>
            </a:r>
            <a:r>
              <a:t>F</a:t>
            </a:r>
            <a:r>
              <a:rPr baseline="-25000"/>
              <a:t>xs</a:t>
            </a:r>
            <a:r>
              <a:rPr>
                <a:latin typeface="Helvetica"/>
                <a:ea typeface="Helvetica"/>
                <a:cs typeface="Helvetica"/>
                <a:sym typeface="Helvetica"/>
              </a:rPr>
              <a:t>与压力差</a:t>
            </a:r>
            <a:r>
              <a:t>△p=P</a:t>
            </a:r>
            <a:r>
              <a:rPr baseline="-25000"/>
              <a:t>1</a:t>
            </a:r>
            <a:r>
              <a:t>-P</a:t>
            </a:r>
            <a:r>
              <a:rPr baseline="-25000"/>
              <a:t>2</a:t>
            </a:r>
            <a:r>
              <a:rPr>
                <a:latin typeface="Helvetica"/>
                <a:ea typeface="Helvetica"/>
                <a:cs typeface="Helvetica"/>
                <a:sym typeface="Helvetica"/>
              </a:rPr>
              <a:t>产生的集中力</a:t>
            </a:r>
            <a:r>
              <a:t>F</a:t>
            </a:r>
            <a:r>
              <a:rPr baseline="-25000"/>
              <a:t>p</a:t>
            </a:r>
            <a:r>
              <a:rPr>
                <a:latin typeface="Helvetica"/>
                <a:ea typeface="Helvetica"/>
                <a:cs typeface="Helvetica"/>
                <a:sym typeface="Helvetica"/>
              </a:rPr>
              <a:t>成比例，则弹簧的位移</a:t>
            </a:r>
            <a:r>
              <a:t>x</a:t>
            </a:r>
            <a:r>
              <a:rPr>
                <a:latin typeface="Helvetica"/>
                <a:ea typeface="Helvetica"/>
                <a:cs typeface="Helvetica"/>
                <a:sym typeface="Helvetica"/>
              </a:rPr>
              <a:t>与压力差</a:t>
            </a:r>
            <a:r>
              <a:t>△p</a:t>
            </a:r>
            <a:r>
              <a:rPr>
                <a:latin typeface="Helvetica"/>
                <a:ea typeface="Helvetica"/>
                <a:cs typeface="Helvetica"/>
                <a:sym typeface="Helvetica"/>
              </a:rPr>
              <a:t>所产生的集中力</a:t>
            </a:r>
            <a:r>
              <a:t>F</a:t>
            </a:r>
            <a:r>
              <a:rPr baseline="-25000"/>
              <a:t>p</a:t>
            </a:r>
            <a:r>
              <a:rPr>
                <a:latin typeface="Helvetica"/>
                <a:ea typeface="Helvetica"/>
                <a:cs typeface="Helvetica"/>
                <a:sym typeface="Helvetica"/>
              </a:rPr>
              <a:t>成比例，故输出轴转角</a:t>
            </a:r>
            <a:r>
              <a:t>β</a:t>
            </a:r>
            <a:r>
              <a:rPr>
                <a:latin typeface="Helvetica"/>
                <a:ea typeface="Helvetica"/>
                <a:cs typeface="Helvetica"/>
                <a:sym typeface="Helvetica"/>
              </a:rPr>
              <a:t>与压力差</a:t>
            </a:r>
            <a:r>
              <a:t>△p</a:t>
            </a:r>
            <a:r>
              <a:rPr>
                <a:latin typeface="Helvetica"/>
                <a:ea typeface="Helvetica"/>
                <a:cs typeface="Helvetica"/>
                <a:sym typeface="Helvetica"/>
              </a:rPr>
              <a:t>成比例。</a:t>
            </a:r>
          </a:p>
          <a:p>
            <a:pPr defTabSz="914400">
              <a:defRPr sz="1200"/>
            </a:pPr>
            <a:r>
              <a:t>L3</a:t>
            </a:r>
            <a:r>
              <a:rPr>
                <a:latin typeface="Helvetica"/>
                <a:ea typeface="Helvetica"/>
                <a:cs typeface="Helvetica"/>
                <a:sym typeface="Helvetica"/>
              </a:rPr>
              <a:t>大于</a:t>
            </a:r>
            <a:r>
              <a:t>L1</a:t>
            </a:r>
            <a:r>
              <a:rPr>
                <a:latin typeface="Helvetica"/>
                <a:ea typeface="Helvetica"/>
                <a:cs typeface="Helvetica"/>
                <a:sym typeface="Helvetica"/>
              </a:rPr>
              <a:t>是为了放大位移，</a:t>
            </a:r>
            <a:r>
              <a:t>L2</a:t>
            </a:r>
            <a:r>
              <a:rPr>
                <a:latin typeface="Helvetica"/>
                <a:ea typeface="Helvetica"/>
                <a:cs typeface="Helvetica"/>
                <a:sym typeface="Helvetica"/>
              </a:rPr>
              <a:t>小于</a:t>
            </a:r>
            <a:r>
              <a:t>L1</a:t>
            </a:r>
            <a:r>
              <a:rPr>
                <a:latin typeface="Helvetica"/>
                <a:ea typeface="Helvetica"/>
                <a:cs typeface="Helvetica"/>
                <a:sym typeface="Helvetica"/>
              </a:rPr>
              <a:t>是为了增大应力</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07" name="正文级别 1…"/>
          <p:cNvSpPr txBox="1">
            <a:spLocks noGrp="1"/>
          </p:cNvSpPr>
          <p:nvPr>
            <p:ph type="body" idx="1"/>
          </p:nvPr>
        </p:nvSpPr>
        <p:spPr>
          <a:xfrm>
            <a:off x="634959" y="1685953"/>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408"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410"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412" name="中国海洋大学  电子工程系     wangnan@ouc.edu.cn"/>
          <p:cNvSpPr txBox="1"/>
          <p:nvPr/>
        </p:nvSpPr>
        <p:spPr>
          <a:xfrm>
            <a:off x="409724" y="9420443"/>
            <a:ext cx="4565353"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1600" b="1">
                <a:solidFill>
                  <a:srgbClr val="929292"/>
                </a:solidFill>
              </a:defRPr>
            </a:lvl1pPr>
          </a:lstStyle>
          <a:p>
            <a:r>
              <a:rPr dirty="0" err="1"/>
              <a:t>中国海洋大学</a:t>
            </a:r>
            <a:r>
              <a:rPr dirty="0"/>
              <a:t>  </a:t>
            </a:r>
            <a:r>
              <a:rPr dirty="0" err="1"/>
              <a:t>电子工程系</a:t>
            </a:r>
            <a:r>
              <a:rPr dirty="0"/>
              <a:t>     </a:t>
            </a:r>
            <a:r>
              <a:rPr lang="en-US" dirty="0" err="1"/>
              <a:t>rsh</a:t>
            </a:r>
            <a:r>
              <a:rPr dirty="0" err="1"/>
              <a:t>@ouc.edu.cn</a:t>
            </a:r>
            <a:endParaRPr dirty="0"/>
          </a:p>
        </p:txBody>
      </p:sp>
      <p:pic>
        <p:nvPicPr>
          <p:cNvPr id="413" name="线条" descr="线条"/>
          <p:cNvPicPr>
            <a:picLocks/>
          </p:cNvPicPr>
          <p:nvPr/>
        </p:nvPicPr>
        <p:blipFill>
          <a:blip r:embed="rId4">
            <a:extLst/>
          </a:blip>
          <a:stretch>
            <a:fillRect/>
          </a:stretch>
        </p:blipFill>
        <p:spPr>
          <a:xfrm>
            <a:off x="-127357" y="150532"/>
            <a:ext cx="5924616" cy="1016001"/>
          </a:xfrm>
          <a:prstGeom prst="rect">
            <a:avLst/>
          </a:prstGeom>
        </p:spPr>
      </p:pic>
      <p:sp>
        <p:nvSpPr>
          <p:cNvPr id="415" name="标题文本"/>
          <p:cNvSpPr txBox="1">
            <a:spLocks noGrp="1"/>
          </p:cNvSpPr>
          <p:nvPr>
            <p:ph type="title"/>
          </p:nvPr>
        </p:nvSpPr>
        <p:spPr>
          <a:xfrm rot="21575834">
            <a:off x="422606" y="109923"/>
            <a:ext cx="4443999" cy="1097220"/>
          </a:xfrm>
          <a:prstGeom prst="rect">
            <a:avLst/>
          </a:prstGeom>
        </p:spPr>
        <p:txBody>
          <a:bodyPr/>
          <a:lstStyle>
            <a:lvl1pPr>
              <a:defRPr b="0">
                <a:latin typeface="华文楷体"/>
                <a:ea typeface="华文楷体"/>
                <a:cs typeface="华文楷体"/>
                <a:sym typeface="华文楷体"/>
              </a:defRPr>
            </a:lvl1pPr>
          </a:lstStyle>
          <a:p>
            <a:r>
              <a:t>标题文本</a:t>
            </a:r>
          </a:p>
        </p:txBody>
      </p:sp>
      <p:sp>
        <p:nvSpPr>
          <p:cNvPr id="6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b="0">
                <a:latin typeface="+mn-lt"/>
                <a:ea typeface="+mn-ea"/>
                <a:cs typeface="+mn-cs"/>
                <a:sym typeface="Helvetica Neue Medium"/>
              </a:defRPr>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634959" y="1572333"/>
            <a:ext cx="11099800" cy="6286500"/>
          </a:xfrm>
          <a:prstGeom prst="rect">
            <a:avLst/>
          </a:prstGeom>
        </p:spPr>
        <p:txBody>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634959" y="9271893"/>
            <a:ext cx="4514056"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a:t>rsh</a:t>
            </a:r>
            <a:r>
              <a:rPr dirty="0" err="1"/>
              <a:t>@ouc.edu.cn</a:t>
            </a:r>
            <a:endParaRPr dirty="0"/>
          </a:p>
        </p:txBody>
      </p:sp>
      <p:pic>
        <p:nvPicPr>
          <p:cNvPr id="62" name="线条" descr="线条"/>
          <p:cNvPicPr>
            <a:picLocks/>
          </p:cNvPicPr>
          <p:nvPr/>
        </p:nvPicPr>
        <p:blipFill>
          <a:blip r:embed="rId4">
            <a:extLst/>
          </a:blip>
          <a:stretch>
            <a:fillRect/>
          </a:stretch>
        </p:blipFill>
        <p:spPr>
          <a:xfrm>
            <a:off x="-185639" y="93129"/>
            <a:ext cx="5924616" cy="1016001"/>
          </a:xfrm>
          <a:prstGeom prst="rect">
            <a:avLst/>
          </a:prstGeom>
        </p:spPr>
      </p:pic>
      <p:sp>
        <p:nvSpPr>
          <p:cNvPr id="64" name="标题文本"/>
          <p:cNvSpPr txBox="1">
            <a:spLocks noGrp="1"/>
          </p:cNvSpPr>
          <p:nvPr>
            <p:ph type="title"/>
          </p:nvPr>
        </p:nvSpPr>
        <p:spPr>
          <a:xfrm rot="21575834">
            <a:off x="364324" y="52520"/>
            <a:ext cx="4443999" cy="1097220"/>
          </a:xfrm>
          <a:prstGeom prst="rect">
            <a:avLst/>
          </a:prstGeom>
        </p:spPr>
        <p:txBody>
          <a:bodyPr/>
          <a:lstStyle>
            <a:lvl1pPr>
              <a:defRPr b="0">
                <a:latin typeface="华文楷体"/>
                <a:ea typeface="华文楷体"/>
                <a:cs typeface="华文楷体"/>
                <a:sym typeface="华文楷体"/>
              </a:defRPr>
            </a:lvl1pPr>
          </a:lstStyle>
          <a:p>
            <a:r>
              <a:rPr dirty="0" err="1"/>
              <a:t>标题文本</a:t>
            </a:r>
            <a:endParaRPr dirty="0"/>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1pPr>
      <a:lvl2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2pPr>
      <a:lvl3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3pPr>
      <a:lvl4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4pPr>
      <a:lvl5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5pPr>
      <a:lvl6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6pPr>
      <a:lvl7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7pPr>
      <a:lvl8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8pPr>
      <a:lvl9pPr marL="0" marR="0" indent="0" algn="ctr" defTabSz="584200" rtl="0" latinLnBrk="0">
        <a:lnSpc>
          <a:spcPct val="100000"/>
        </a:lnSpc>
        <a:spcBef>
          <a:spcPts val="0"/>
        </a:spcBef>
        <a:spcAft>
          <a:spcPts val="0"/>
        </a:spcAft>
        <a:buClrTx/>
        <a:buSzTx/>
        <a:buFontTx/>
        <a:buNone/>
        <a:tabLst/>
        <a:defRPr sz="4500" b="1" i="0" u="none" strike="noStrike" cap="none" spc="0" baseline="0">
          <a:solidFill>
            <a:srgbClr val="000000"/>
          </a:solidFill>
          <a:uFillTx/>
          <a:latin typeface="+mj-lt"/>
          <a:ea typeface="+mj-ea"/>
          <a:cs typeface="+mj-cs"/>
          <a:sym typeface="微软雅黑"/>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 Id="rId5" Type="http://schemas.openxmlformats.org/officeDocument/2006/relationships/image" Target="../media/image102.jpeg"/><Relationship Id="rId4" Type="http://schemas.openxmlformats.org/officeDocument/2006/relationships/image" Target="../media/image10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gif"/><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g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baike.baidu.com/view/984054.htm" TargetMode="External"/><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hyperlink" Target="http://baike.baidu.com/view/3048922.htm" TargetMode="External"/><Relationship Id="rId5" Type="http://schemas.openxmlformats.org/officeDocument/2006/relationships/image" Target="../media/image15.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检测技术与仪器"/>
          <p:cNvSpPr txBox="1">
            <a:spLocks noGrp="1"/>
          </p:cNvSpPr>
          <p:nvPr>
            <p:ph type="title"/>
          </p:nvPr>
        </p:nvSpPr>
        <p:spPr>
          <a:xfrm>
            <a:off x="1269999" y="6718300"/>
            <a:ext cx="10464801" cy="1422400"/>
          </a:xfrm>
          <a:prstGeom prst="rect">
            <a:avLst/>
          </a:prstGeom>
        </p:spPr>
        <p:txBody>
          <a:bodyPr/>
          <a:lstStyle/>
          <a:p>
            <a:r>
              <a:t>检测技术与仪器</a:t>
            </a:r>
          </a:p>
        </p:txBody>
      </p:sp>
      <p:sp>
        <p:nvSpPr>
          <p:cNvPr id="709" name="电阻式传感器"/>
          <p:cNvSpPr txBox="1">
            <a:spLocks noGrp="1"/>
          </p:cNvSpPr>
          <p:nvPr>
            <p:ph type="body" sz="quarter" idx="1"/>
          </p:nvPr>
        </p:nvSpPr>
        <p:spPr>
          <a:xfrm>
            <a:off x="1269999" y="8153400"/>
            <a:ext cx="10464801" cy="1130300"/>
          </a:xfrm>
          <a:prstGeom prst="rect">
            <a:avLst/>
          </a:prstGeom>
        </p:spPr>
        <p:txBody>
          <a:bodyPr/>
          <a:lstStyle/>
          <a:p>
            <a:r>
              <a:t>电阻式传感器</a:t>
            </a:r>
          </a:p>
        </p:txBody>
      </p:sp>
      <p:pic>
        <p:nvPicPr>
          <p:cNvPr id="710" name="timg-4.jpeg" descr="timg-4.jpeg"/>
          <p:cNvPicPr>
            <a:picLocks noChangeAspect="1"/>
          </p:cNvPicPr>
          <p:nvPr/>
        </p:nvPicPr>
        <p:blipFill>
          <a:blip r:embed="rId2">
            <a:extLst/>
          </a:blip>
          <a:srcRect b="3902"/>
          <a:stretch>
            <a:fillRect/>
          </a:stretch>
        </p:blipFill>
        <p:spPr>
          <a:xfrm>
            <a:off x="1895717" y="665466"/>
            <a:ext cx="9213083" cy="558511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1.金属材料的应变电阻效应"/>
          <p:cNvSpPr txBox="1"/>
          <p:nvPr/>
        </p:nvSpPr>
        <p:spPr>
          <a:xfrm>
            <a:off x="1472294" y="2030065"/>
            <a:ext cx="518795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830580">
              <a:lnSpc>
                <a:spcPct val="90000"/>
              </a:lnSpc>
              <a:spcBef>
                <a:spcPts val="1200"/>
              </a:spcBef>
              <a:buClr>
                <a:srgbClr val="3333CC"/>
              </a:buClr>
              <a:buFont typeface="Wingdings"/>
              <a:defRPr sz="3400">
                <a:solidFill>
                  <a:srgbClr val="CC0099"/>
                </a:solidFill>
                <a:latin typeface="Times New Roman"/>
                <a:ea typeface="Times New Roman"/>
                <a:cs typeface="Times New Roman"/>
                <a:sym typeface="Times New Roman"/>
              </a:defRPr>
            </a:pPr>
            <a:r>
              <a:t>1.</a:t>
            </a:r>
            <a:r>
              <a:rPr>
                <a:latin typeface="+mj-lt"/>
                <a:ea typeface="+mj-ea"/>
                <a:cs typeface="+mj-cs"/>
                <a:sym typeface="微软雅黑"/>
              </a:rPr>
              <a:t>金属材料的应变电阻效应</a:t>
            </a:r>
          </a:p>
        </p:txBody>
      </p:sp>
      <p:sp>
        <p:nvSpPr>
          <p:cNvPr id="794" name="对金属材料来说，电阻丝灵敏度系数（Km）表达式中1+2μ的值要比(dρ/ρ)/ε大得多，显然，金属丝材的应变电阻效应以结构尺寸变化为主。金属材料的电阻相对变化与其线应变成正比。这就是金属材料的应变电阻效应。对金属或合金, 一般Km=1.8～4.8。"/>
          <p:cNvSpPr txBox="1"/>
          <p:nvPr/>
        </p:nvSpPr>
        <p:spPr>
          <a:xfrm>
            <a:off x="897466" y="3294199"/>
            <a:ext cx="10972801" cy="2469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87680" indent="-830580">
              <a:lnSpc>
                <a:spcPct val="120000"/>
              </a:lnSpc>
              <a:buClr>
                <a:srgbClr val="3333CC"/>
              </a:buClr>
              <a:buFont typeface="Wingdings"/>
              <a:defRPr sz="3000">
                <a:latin typeface="Times New Roman"/>
                <a:ea typeface="Times New Roman"/>
                <a:cs typeface="Times New Roman"/>
                <a:sym typeface="Times New Roman"/>
              </a:defRPr>
            </a:pPr>
            <a:r>
              <a:t>       </a:t>
            </a:r>
            <a:r>
              <a:rPr sz="2800">
                <a:latin typeface="+mj-lt"/>
                <a:ea typeface="+mj-ea"/>
                <a:cs typeface="+mj-cs"/>
                <a:sym typeface="微软雅黑"/>
              </a:rPr>
              <a:t>对金属材料来说，电阻丝灵敏度系数（K</a:t>
            </a:r>
            <a:r>
              <a:rPr sz="2800" baseline="-5999">
                <a:latin typeface="+mj-lt"/>
                <a:ea typeface="+mj-ea"/>
                <a:cs typeface="+mj-cs"/>
                <a:sym typeface="微软雅黑"/>
              </a:rPr>
              <a:t>m</a:t>
            </a:r>
            <a:r>
              <a:rPr sz="2800">
                <a:latin typeface="+mj-lt"/>
                <a:ea typeface="+mj-ea"/>
                <a:cs typeface="+mj-cs"/>
                <a:sym typeface="微软雅黑"/>
              </a:rPr>
              <a:t>）表达式中</a:t>
            </a:r>
            <a:r>
              <a:rPr sz="2800"/>
              <a:t>1+2</a:t>
            </a:r>
            <a:r>
              <a:rPr sz="2800" i="1"/>
              <a:t>μ</a:t>
            </a:r>
            <a:r>
              <a:rPr sz="2800">
                <a:latin typeface="+mj-lt"/>
                <a:ea typeface="+mj-ea"/>
                <a:cs typeface="+mj-cs"/>
                <a:sym typeface="微软雅黑"/>
              </a:rPr>
              <a:t>的值要比</a:t>
            </a:r>
            <a:r>
              <a:rPr sz="2800"/>
              <a:t>(d</a:t>
            </a:r>
            <a:r>
              <a:rPr sz="2800" i="1"/>
              <a:t>ρ</a:t>
            </a:r>
            <a:r>
              <a:rPr sz="2800"/>
              <a:t>/</a:t>
            </a:r>
            <a:r>
              <a:rPr sz="2800" i="1"/>
              <a:t>ρ</a:t>
            </a:r>
            <a:r>
              <a:rPr sz="2800"/>
              <a:t>)/</a:t>
            </a:r>
            <a:r>
              <a:rPr sz="2800" i="1"/>
              <a:t>ε</a:t>
            </a:r>
            <a:r>
              <a:rPr sz="2800">
                <a:latin typeface="+mj-lt"/>
                <a:ea typeface="+mj-ea"/>
                <a:cs typeface="+mj-cs"/>
                <a:sym typeface="微软雅黑"/>
              </a:rPr>
              <a:t>大得多，显然，</a:t>
            </a:r>
            <a:r>
              <a:rPr sz="2800">
                <a:solidFill>
                  <a:schemeClr val="accent5">
                    <a:hueOff val="-82419"/>
                    <a:satOff val="-9513"/>
                    <a:lumOff val="-16343"/>
                  </a:schemeClr>
                </a:solidFill>
                <a:latin typeface="+mj-lt"/>
                <a:ea typeface="+mj-ea"/>
                <a:cs typeface="+mj-cs"/>
                <a:sym typeface="微软雅黑"/>
              </a:rPr>
              <a:t>金属丝材的应变电阻效应以结构尺寸变化为主</a:t>
            </a:r>
            <a:r>
              <a:rPr sz="2800">
                <a:latin typeface="+mj-lt"/>
                <a:ea typeface="+mj-ea"/>
                <a:cs typeface="+mj-cs"/>
                <a:sym typeface="微软雅黑"/>
              </a:rPr>
              <a:t>。金属材料的电阻相对变化与其线应变成正比。这就是金属材料的</a:t>
            </a:r>
            <a:r>
              <a:rPr sz="2800">
                <a:solidFill>
                  <a:schemeClr val="accent5">
                    <a:hueOff val="-82419"/>
                    <a:satOff val="-9513"/>
                    <a:lumOff val="-16343"/>
                  </a:schemeClr>
                </a:solidFill>
                <a:latin typeface="+mj-lt"/>
                <a:ea typeface="+mj-ea"/>
                <a:cs typeface="+mj-cs"/>
                <a:sym typeface="微软雅黑"/>
              </a:rPr>
              <a:t>应变电阻效应</a:t>
            </a:r>
            <a:r>
              <a:rPr sz="2800">
                <a:latin typeface="+mj-lt"/>
                <a:ea typeface="+mj-ea"/>
                <a:cs typeface="+mj-cs"/>
                <a:sym typeface="微软雅黑"/>
              </a:rPr>
              <a:t>。对金属或合金</a:t>
            </a:r>
            <a:r>
              <a:rPr sz="2800"/>
              <a:t>, </a:t>
            </a:r>
            <a:r>
              <a:rPr sz="2800">
                <a:latin typeface="+mj-lt"/>
                <a:ea typeface="+mj-ea"/>
                <a:cs typeface="+mj-cs"/>
                <a:sym typeface="微软雅黑"/>
              </a:rPr>
              <a:t>一般</a:t>
            </a:r>
            <a:r>
              <a:rPr sz="2800" i="1"/>
              <a:t>K</a:t>
            </a:r>
            <a:r>
              <a:rPr sz="2800" baseline="-5999">
                <a:latin typeface="+mj-lt"/>
                <a:ea typeface="+mj-ea"/>
                <a:cs typeface="+mj-cs"/>
                <a:sym typeface="微软雅黑"/>
              </a:rPr>
              <a:t>m</a:t>
            </a:r>
            <a:r>
              <a:rPr sz="2800"/>
              <a:t>=1.8</a:t>
            </a:r>
            <a:r>
              <a:rPr sz="2800">
                <a:latin typeface="+mj-lt"/>
                <a:ea typeface="+mj-ea"/>
                <a:cs typeface="+mj-cs"/>
                <a:sym typeface="微软雅黑"/>
              </a:rPr>
              <a:t>～</a:t>
            </a:r>
            <a:r>
              <a:rPr sz="2800"/>
              <a:t>4.8</a:t>
            </a:r>
            <a:r>
              <a:rPr sz="2800">
                <a:latin typeface="+mj-lt"/>
                <a:ea typeface="+mj-ea"/>
                <a:cs typeface="+mj-cs"/>
                <a:sym typeface="微软雅黑"/>
              </a:rPr>
              <a:t>。</a:t>
            </a:r>
          </a:p>
        </p:txBody>
      </p:sp>
      <p:grpSp>
        <p:nvGrpSpPr>
          <p:cNvPr id="797" name="成组"/>
          <p:cNvGrpSpPr/>
          <p:nvPr/>
        </p:nvGrpSpPr>
        <p:grpSpPr>
          <a:xfrm>
            <a:off x="7204959" y="1273929"/>
            <a:ext cx="3881468" cy="1731732"/>
            <a:chOff x="0" y="0"/>
            <a:chExt cx="3881466" cy="1731731"/>
          </a:xfrm>
        </p:grpSpPr>
        <p:pic>
          <p:nvPicPr>
            <p:cNvPr id="795" name="image.pdf" descr="image.pdf"/>
            <p:cNvPicPr>
              <a:picLocks noChangeAspect="1"/>
            </p:cNvPicPr>
            <p:nvPr/>
          </p:nvPicPr>
          <p:blipFill>
            <a:blip r:embed="rId2">
              <a:extLst/>
            </a:blip>
            <a:stretch>
              <a:fillRect/>
            </a:stretch>
          </p:blipFill>
          <p:spPr>
            <a:xfrm>
              <a:off x="0" y="0"/>
              <a:ext cx="3881467" cy="1731732"/>
            </a:xfrm>
            <a:prstGeom prst="rect">
              <a:avLst/>
            </a:prstGeom>
            <a:ln w="12700" cap="flat">
              <a:noFill/>
              <a:miter lim="400000"/>
            </a:ln>
            <a:effectLst/>
          </p:spPr>
        </p:pic>
        <p:sp>
          <p:nvSpPr>
            <p:cNvPr id="796" name="0"/>
            <p:cNvSpPr txBox="1"/>
            <p:nvPr/>
          </p:nvSpPr>
          <p:spPr>
            <a:xfrm>
              <a:off x="300317" y="1111998"/>
              <a:ext cx="248464" cy="3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900"/>
              </a:lvl1pPr>
            </a:lstStyle>
            <a:p>
              <a:r>
                <a:t>0</a:t>
              </a:r>
            </a:p>
          </p:txBody>
        </p:sp>
      </p:grpSp>
      <p:sp>
        <p:nvSpPr>
          <p:cNvPr id="798" name="基本原理"/>
          <p:cNvSpPr>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 name="image.pdf" descr="image.pdf"/>
          <p:cNvPicPr>
            <a:picLocks noChangeAspect="1"/>
          </p:cNvPicPr>
          <p:nvPr/>
        </p:nvPicPr>
        <p:blipFill>
          <a:blip r:embed="rId2">
            <a:extLst/>
          </a:blip>
          <a:stretch>
            <a:fillRect/>
          </a:stretch>
        </p:blipFill>
        <p:spPr>
          <a:xfrm>
            <a:off x="3863622" y="3004322"/>
            <a:ext cx="4005299" cy="1417885"/>
          </a:xfrm>
          <a:prstGeom prst="rect">
            <a:avLst/>
          </a:prstGeom>
          <a:ln w="12700">
            <a:miter lim="400000"/>
          </a:ln>
        </p:spPr>
      </p:pic>
      <p:sp>
        <p:nvSpPr>
          <p:cNvPr id="801" name="式中：π为半导体材料的压阻系数;σ为半导体材料的所受应变力;E为半导体材料的弹性模量;ε为半导体材料的应变。"/>
          <p:cNvSpPr txBox="1"/>
          <p:nvPr/>
        </p:nvSpPr>
        <p:spPr>
          <a:xfrm>
            <a:off x="706559" y="4343815"/>
            <a:ext cx="11591682" cy="1065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87680" indent="-487680">
              <a:lnSpc>
                <a:spcPct val="150000"/>
              </a:lnSpc>
              <a:spcBef>
                <a:spcPts val="2000"/>
              </a:spcBef>
              <a:defRPr sz="2200">
                <a:latin typeface="Times New Roman"/>
                <a:ea typeface="Times New Roman"/>
                <a:cs typeface="Times New Roman"/>
                <a:sym typeface="Times New Roman"/>
              </a:defRPr>
            </a:pPr>
            <a:r>
              <a:rPr>
                <a:latin typeface="宋体"/>
                <a:ea typeface="宋体"/>
                <a:cs typeface="宋体"/>
                <a:sym typeface="宋体"/>
              </a:rPr>
              <a:t>式中：</a:t>
            </a:r>
            <a:r>
              <a:rPr i="1"/>
              <a:t>π</a:t>
            </a:r>
            <a:r>
              <a:t>为</a:t>
            </a:r>
            <a:r>
              <a:rPr>
                <a:latin typeface="宋体"/>
                <a:ea typeface="宋体"/>
                <a:cs typeface="宋体"/>
                <a:sym typeface="宋体"/>
              </a:rPr>
              <a:t>半导体材料的压阻系数</a:t>
            </a:r>
            <a:r>
              <a:t>;</a:t>
            </a:r>
            <a:r>
              <a:rPr i="1"/>
              <a:t>σ</a:t>
            </a:r>
            <a:r>
              <a:t>为</a:t>
            </a:r>
            <a:r>
              <a:rPr>
                <a:latin typeface="宋体"/>
                <a:ea typeface="宋体"/>
                <a:cs typeface="宋体"/>
                <a:sym typeface="宋体"/>
              </a:rPr>
              <a:t>半导体材料的所受应变力</a:t>
            </a:r>
            <a:r>
              <a:t>;</a:t>
            </a:r>
            <a:r>
              <a:rPr i="1"/>
              <a:t>E</a:t>
            </a:r>
            <a:r>
              <a:t>为</a:t>
            </a:r>
            <a:r>
              <a:rPr>
                <a:latin typeface="宋体"/>
                <a:ea typeface="宋体"/>
                <a:cs typeface="宋体"/>
                <a:sym typeface="宋体"/>
              </a:rPr>
              <a:t>半导体材料的弹性模量</a:t>
            </a:r>
            <a:r>
              <a:t>;</a:t>
            </a:r>
            <a:r>
              <a:rPr i="1"/>
              <a:t>ε</a:t>
            </a:r>
            <a:r>
              <a:t>为</a:t>
            </a:r>
            <a:r>
              <a:rPr>
                <a:latin typeface="宋体"/>
                <a:ea typeface="宋体"/>
                <a:cs typeface="宋体"/>
                <a:sym typeface="宋体"/>
              </a:rPr>
              <a:t>半导体材料的应变。</a:t>
            </a:r>
          </a:p>
        </p:txBody>
      </p:sp>
      <p:sp>
        <p:nvSpPr>
          <p:cNvPr id="802" name="2.半导体材料的压阻效应"/>
          <p:cNvSpPr txBox="1"/>
          <p:nvPr/>
        </p:nvSpPr>
        <p:spPr>
          <a:xfrm>
            <a:off x="1952531" y="1398468"/>
            <a:ext cx="475615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87680" indent="-830580">
              <a:lnSpc>
                <a:spcPct val="90000"/>
              </a:lnSpc>
              <a:spcBef>
                <a:spcPts val="1200"/>
              </a:spcBef>
              <a:buClr>
                <a:srgbClr val="3333CC"/>
              </a:buClr>
              <a:buFont typeface="Wingdings"/>
              <a:defRPr sz="3400">
                <a:solidFill>
                  <a:srgbClr val="CC0099"/>
                </a:solidFill>
                <a:latin typeface="Times New Roman"/>
                <a:ea typeface="Times New Roman"/>
                <a:cs typeface="Times New Roman"/>
                <a:sym typeface="Times New Roman"/>
              </a:defRPr>
            </a:lvl1pPr>
          </a:lstStyle>
          <a:p>
            <a:r>
              <a:t>2.半导体材料的压阻效应</a:t>
            </a:r>
          </a:p>
        </p:txBody>
      </p:sp>
      <p:sp>
        <p:nvSpPr>
          <p:cNvPr id="803" name="压阻效应是指半导体材料，当某一轴向受外力作用时， 其电阻率ρ发生变化的现象。"/>
          <p:cNvSpPr txBox="1"/>
          <p:nvPr/>
        </p:nvSpPr>
        <p:spPr>
          <a:xfrm>
            <a:off x="706559" y="2257140"/>
            <a:ext cx="11591683"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pPr>
            <a:r>
              <a:rPr>
                <a:solidFill>
                  <a:schemeClr val="accent5">
                    <a:hueOff val="-82419"/>
                    <a:satOff val="-9513"/>
                    <a:lumOff val="-16343"/>
                  </a:schemeClr>
                </a:solidFill>
                <a:latin typeface="宋体"/>
                <a:ea typeface="宋体"/>
                <a:cs typeface="宋体"/>
                <a:sym typeface="宋体"/>
              </a:rPr>
              <a:t>压阻效应</a:t>
            </a:r>
            <a:r>
              <a:rPr>
                <a:latin typeface="宋体"/>
                <a:ea typeface="宋体"/>
                <a:cs typeface="宋体"/>
                <a:sym typeface="宋体"/>
              </a:rPr>
              <a:t>是指半导体材料，当某一轴向受外力作用时， 其电阻率</a:t>
            </a:r>
            <a:r>
              <a:rPr i="1">
                <a:latin typeface="Times New Roman"/>
                <a:ea typeface="Times New Roman"/>
                <a:cs typeface="Times New Roman"/>
                <a:sym typeface="Times New Roman"/>
              </a:rPr>
              <a:t>ρ</a:t>
            </a:r>
            <a:r>
              <a:rPr>
                <a:latin typeface="宋体"/>
                <a:ea typeface="宋体"/>
                <a:cs typeface="宋体"/>
                <a:sym typeface="宋体"/>
              </a:rPr>
              <a:t>发生变化的现象。</a:t>
            </a:r>
          </a:p>
        </p:txBody>
      </p:sp>
      <p:sp>
        <p:nvSpPr>
          <p:cNvPr id="804" name="而半导体材料因为受压阻效应，(dρ/ρ)/ε项的值比1+2μ大得多。其灵敏度系数（Ks）主要由后者决定，"/>
          <p:cNvSpPr txBox="1"/>
          <p:nvPr/>
        </p:nvSpPr>
        <p:spPr>
          <a:xfrm>
            <a:off x="706559" y="6934627"/>
            <a:ext cx="11087593" cy="1234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342900">
              <a:lnSpc>
                <a:spcPct val="120000"/>
              </a:lnSpc>
              <a:buClr>
                <a:srgbClr val="3333CC"/>
              </a:buClr>
              <a:buFont typeface="Wingdings"/>
              <a:defRPr>
                <a:latin typeface="Times New Roman"/>
                <a:ea typeface="Times New Roman"/>
                <a:cs typeface="Times New Roman"/>
                <a:sym typeface="Times New Roman"/>
              </a:defRPr>
            </a:pPr>
            <a:r>
              <a:t>而半导体材料因为受</a:t>
            </a:r>
            <a:r>
              <a:rPr>
                <a:solidFill>
                  <a:schemeClr val="accent5">
                    <a:hueOff val="-82419"/>
                    <a:satOff val="-9513"/>
                    <a:lumOff val="-16343"/>
                  </a:schemeClr>
                </a:solidFill>
              </a:rPr>
              <a:t>压阻效应</a:t>
            </a:r>
            <a:r>
              <a:t>，(dρ/ρ)/ε项的值比1+2μ大得多。其灵敏度系数（Ks）主要由后者决定，</a:t>
            </a:r>
          </a:p>
        </p:txBody>
      </p:sp>
      <p:sp>
        <p:nvSpPr>
          <p:cNvPr id="805" name="通常"/>
          <p:cNvSpPr txBox="1"/>
          <p:nvPr/>
        </p:nvSpPr>
        <p:spPr>
          <a:xfrm>
            <a:off x="1632915" y="8481841"/>
            <a:ext cx="825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通常</a:t>
            </a:r>
          </a:p>
        </p:txBody>
      </p:sp>
      <mc:AlternateContent xmlns:mc="http://schemas.openxmlformats.org/markup-compatibility/2006" xmlns:a14="http://schemas.microsoft.com/office/drawing/2010/main">
        <mc:Choice Requires="a14">
          <p:sp>
            <p:nvSpPr>
              <p:cNvPr id="806" name="方程"/>
              <p:cNvSpPr txBox="1"/>
              <p:nvPr/>
            </p:nvSpPr>
            <p:spPr>
              <a:xfrm>
                <a:off x="2698537" y="8519196"/>
                <a:ext cx="2728356" cy="534890"/>
              </a:xfrm>
              <a:prstGeom prst="rect">
                <a:avLst/>
              </a:prstGeom>
              <a:ln w="12700">
                <a:solidFill>
                  <a:schemeClr val="accent3">
                    <a:hueOff val="-274225"/>
                    <a:satOff val="26768"/>
                    <a:lumOff val="11368"/>
                  </a:schemeClr>
                </a:solidFill>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sSub>
                        <m:sSubPr>
                          <m:ctrlPr>
                            <a:rPr sz="4500" i="1">
                              <a:solidFill>
                                <a:srgbClr val="000000"/>
                              </a:solidFill>
                              <a:latin typeface="Cambria Math" panose="02040503050406030204" pitchFamily="18" charset="0"/>
                            </a:rPr>
                          </m:ctrlPr>
                        </m:sSubPr>
                        <m:e>
                          <m:r>
                            <a:rPr sz="4500" i="1">
                              <a:solidFill>
                                <a:srgbClr val="000000"/>
                              </a:solidFill>
                              <a:latin typeface="Cambria Math" panose="02040503050406030204" pitchFamily="18" charset="0"/>
                            </a:rPr>
                            <m:t>𝐾</m:t>
                          </m:r>
                        </m:e>
                        <m:sub>
                          <m:r>
                            <a:rPr sz="4500" i="1">
                              <a:solidFill>
                                <a:srgbClr val="000000"/>
                              </a:solidFill>
                              <a:latin typeface="Cambria Math" panose="02040503050406030204" pitchFamily="18" charset="0"/>
                            </a:rPr>
                            <m:t>𝑠</m:t>
                          </m:r>
                        </m:sub>
                      </m:sSub>
                      <m:r>
                        <a:rPr sz="4500" i="1">
                          <a:solidFill>
                            <a:srgbClr val="000000"/>
                          </a:solidFill>
                          <a:latin typeface="Cambria Math" panose="02040503050406030204" pitchFamily="18" charset="0"/>
                        </a:rPr>
                        <m:t>≈100</m:t>
                      </m:r>
                      <m:sSub>
                        <m:sSubPr>
                          <m:ctrlPr>
                            <a:rPr sz="4500" i="1">
                              <a:solidFill>
                                <a:srgbClr val="000000"/>
                              </a:solidFill>
                              <a:latin typeface="Cambria Math" panose="02040503050406030204" pitchFamily="18" charset="0"/>
                            </a:rPr>
                          </m:ctrlPr>
                        </m:sSubPr>
                        <m:e>
                          <m:r>
                            <a:rPr sz="4500" i="1">
                              <a:solidFill>
                                <a:srgbClr val="000000"/>
                              </a:solidFill>
                              <a:latin typeface="Cambria Math" panose="02040503050406030204" pitchFamily="18" charset="0"/>
                            </a:rPr>
                            <m:t>𝐾</m:t>
                          </m:r>
                        </m:e>
                        <m:sub>
                          <m:r>
                            <a:rPr sz="4500" i="1">
                              <a:solidFill>
                                <a:srgbClr val="000000"/>
                              </a:solidFill>
                              <a:latin typeface="Cambria Math" panose="02040503050406030204" pitchFamily="18" charset="0"/>
                            </a:rPr>
                            <m:t>𝑚</m:t>
                          </m:r>
                        </m:sub>
                      </m:sSub>
                    </m:oMath>
                  </m:oMathPara>
                </a14:m>
                <a:endParaRPr sz="4500"/>
              </a:p>
            </p:txBody>
          </p:sp>
        </mc:Choice>
        <mc:Fallback xmlns="">
          <p:sp>
            <p:nvSpPr>
              <p:cNvPr id="806" name="方程"/>
              <p:cNvSpPr txBox="1">
                <a:spLocks noRot="1" noChangeAspect="1" noMove="1" noResize="1" noEditPoints="1" noAdjustHandles="1" noChangeArrowheads="1" noChangeShapeType="1" noTextEdit="1"/>
              </p:cNvSpPr>
              <p:nvPr/>
            </p:nvSpPr>
            <p:spPr>
              <a:xfrm>
                <a:off x="2698537" y="8519196"/>
                <a:ext cx="2728356" cy="534890"/>
              </a:xfrm>
              <a:prstGeom prst="rect">
                <a:avLst/>
              </a:prstGeom>
              <a:blipFill>
                <a:blip r:embed="rId3"/>
                <a:stretch>
                  <a:fillRect r="-10245" b="-28090"/>
                </a:stretch>
              </a:blipFill>
              <a:ln w="12700">
                <a:solidFill>
                  <a:schemeClr val="accent3">
                    <a:hueOff val="-274225"/>
                    <a:satOff val="26768"/>
                    <a:lumOff val="11368"/>
                  </a:schemeClr>
                </a:solidFill>
                <a:miter lim="400000"/>
              </a:ln>
            </p:spPr>
            <p:txBody>
              <a:bodyPr/>
              <a:lstStyle/>
              <a:p>
                <a:r>
                  <a:rPr lang="zh-CN" altLang="en-US">
                    <a:noFill/>
                  </a:rPr>
                  <a:t> </a:t>
                </a:r>
              </a:p>
            </p:txBody>
          </p:sp>
        </mc:Fallback>
      </mc:AlternateContent>
      <p:grpSp>
        <p:nvGrpSpPr>
          <p:cNvPr id="809" name="成组"/>
          <p:cNvGrpSpPr/>
          <p:nvPr/>
        </p:nvGrpSpPr>
        <p:grpSpPr>
          <a:xfrm>
            <a:off x="4075798" y="5081882"/>
            <a:ext cx="3881468" cy="1731732"/>
            <a:chOff x="0" y="0"/>
            <a:chExt cx="3881466" cy="1731731"/>
          </a:xfrm>
        </p:grpSpPr>
        <p:pic>
          <p:nvPicPr>
            <p:cNvPr id="807" name="image.pdf" descr="image.pdf"/>
            <p:cNvPicPr>
              <a:picLocks noChangeAspect="1"/>
            </p:cNvPicPr>
            <p:nvPr/>
          </p:nvPicPr>
          <p:blipFill>
            <a:blip r:embed="rId4">
              <a:extLst/>
            </a:blip>
            <a:stretch>
              <a:fillRect/>
            </a:stretch>
          </p:blipFill>
          <p:spPr>
            <a:xfrm>
              <a:off x="0" y="0"/>
              <a:ext cx="3881467" cy="1731732"/>
            </a:xfrm>
            <a:prstGeom prst="rect">
              <a:avLst/>
            </a:prstGeom>
            <a:ln w="12700" cap="flat">
              <a:noFill/>
              <a:miter lim="400000"/>
            </a:ln>
            <a:effectLst/>
          </p:spPr>
        </p:pic>
        <p:sp>
          <p:nvSpPr>
            <p:cNvPr id="808" name="0"/>
            <p:cNvSpPr txBox="1"/>
            <p:nvPr/>
          </p:nvSpPr>
          <p:spPr>
            <a:xfrm>
              <a:off x="300317" y="1111998"/>
              <a:ext cx="248464" cy="3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900"/>
              </a:lvl1pPr>
            </a:lstStyle>
            <a:p>
              <a:r>
                <a:t>0</a:t>
              </a:r>
            </a:p>
          </p:txBody>
        </p:sp>
      </p:grpSp>
      <p:sp>
        <p:nvSpPr>
          <p:cNvPr id="810" name="基本原理"/>
          <p:cNvSpPr txBox="1">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对金属材料，电阻变化率很小"/>
          <p:cNvSpPr txBox="1"/>
          <p:nvPr/>
        </p:nvSpPr>
        <p:spPr>
          <a:xfrm>
            <a:off x="1291448" y="2659675"/>
            <a:ext cx="4737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50240" indent="-650240">
              <a:spcBef>
                <a:spcPts val="600"/>
              </a:spcBef>
              <a:buClr>
                <a:srgbClr val="3333CC"/>
              </a:buClr>
              <a:buFont typeface="Wingdings"/>
              <a:defRPr>
                <a:solidFill>
                  <a:srgbClr val="000099"/>
                </a:solidFill>
                <a:latin typeface="Times New Roman"/>
                <a:ea typeface="Times New Roman"/>
                <a:cs typeface="Times New Roman"/>
                <a:sym typeface="Times New Roman"/>
              </a:defRPr>
            </a:lvl1pPr>
          </a:lstStyle>
          <a:p>
            <a:r>
              <a:t>对金属材料，电阻变化率很小</a:t>
            </a:r>
          </a:p>
        </p:txBody>
      </p:sp>
      <p:sp>
        <p:nvSpPr>
          <p:cNvPr id="813" name="对半导体材料，主要是电阻率的变化"/>
          <p:cNvSpPr txBox="1"/>
          <p:nvPr/>
        </p:nvSpPr>
        <p:spPr>
          <a:xfrm>
            <a:off x="1291448" y="5571066"/>
            <a:ext cx="5803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50240" indent="-650240">
              <a:spcBef>
                <a:spcPts val="600"/>
              </a:spcBef>
              <a:buClr>
                <a:srgbClr val="3333CC"/>
              </a:buClr>
              <a:buFont typeface="Wingdings"/>
              <a:defRPr>
                <a:solidFill>
                  <a:srgbClr val="000099"/>
                </a:solidFill>
                <a:latin typeface="Times New Roman"/>
                <a:ea typeface="Times New Roman"/>
                <a:cs typeface="Times New Roman"/>
                <a:sym typeface="Times New Roman"/>
              </a:defRPr>
            </a:lvl1pPr>
          </a:lstStyle>
          <a:p>
            <a:r>
              <a:t>对半导体材料，主要是电阻率的变化</a:t>
            </a:r>
          </a:p>
        </p:txBody>
      </p:sp>
      <p:pic>
        <p:nvPicPr>
          <p:cNvPr id="814" name="image.pdf" descr="image.pdf"/>
          <p:cNvPicPr>
            <a:picLocks noChangeAspect="1"/>
          </p:cNvPicPr>
          <p:nvPr/>
        </p:nvPicPr>
        <p:blipFill>
          <a:blip r:embed="rId2">
            <a:extLst/>
          </a:blip>
          <a:stretch>
            <a:fillRect/>
          </a:stretch>
        </p:blipFill>
        <p:spPr>
          <a:xfrm>
            <a:off x="3738879" y="3375377"/>
            <a:ext cx="3172179" cy="1289192"/>
          </a:xfrm>
          <a:prstGeom prst="rect">
            <a:avLst/>
          </a:prstGeom>
          <a:ln w="25400">
            <a:solidFill>
              <a:srgbClr val="FF0000"/>
            </a:solidFill>
          </a:ln>
        </p:spPr>
      </p:pic>
      <p:sp>
        <p:nvSpPr>
          <p:cNvPr id="815" name="“应变效应”"/>
          <p:cNvSpPr txBox="1"/>
          <p:nvPr/>
        </p:nvSpPr>
        <p:spPr>
          <a:xfrm>
            <a:off x="7827715" y="3343768"/>
            <a:ext cx="185236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600"/>
              </a:spcBef>
              <a:buClr>
                <a:srgbClr val="3333CC"/>
              </a:buClr>
              <a:buFont typeface="Wingdings"/>
              <a:defRPr>
                <a:solidFill>
                  <a:srgbClr val="FF0000"/>
                </a:solidFill>
                <a:latin typeface="Times New Roman"/>
                <a:ea typeface="Times New Roman"/>
                <a:cs typeface="Times New Roman"/>
                <a:sym typeface="Times New Roman"/>
              </a:defRPr>
            </a:lvl1pPr>
          </a:lstStyle>
          <a:p>
            <a:r>
              <a:t>“应变效应”</a:t>
            </a:r>
          </a:p>
        </p:txBody>
      </p:sp>
      <p:pic>
        <p:nvPicPr>
          <p:cNvPr id="816" name="image.pdf" descr="image.pdf"/>
          <p:cNvPicPr>
            <a:picLocks noChangeAspect="1"/>
          </p:cNvPicPr>
          <p:nvPr/>
        </p:nvPicPr>
        <p:blipFill>
          <a:blip r:embed="rId3">
            <a:extLst/>
          </a:blip>
          <a:stretch>
            <a:fillRect/>
          </a:stretch>
        </p:blipFill>
        <p:spPr>
          <a:xfrm>
            <a:off x="3646311" y="6261382"/>
            <a:ext cx="3357316" cy="1379503"/>
          </a:xfrm>
          <a:prstGeom prst="rect">
            <a:avLst/>
          </a:prstGeom>
          <a:ln w="25400">
            <a:solidFill>
              <a:srgbClr val="FF0000"/>
            </a:solidFill>
          </a:ln>
        </p:spPr>
      </p:pic>
      <p:sp>
        <p:nvSpPr>
          <p:cNvPr id="817" name="“压阻效应”"/>
          <p:cNvSpPr txBox="1"/>
          <p:nvPr/>
        </p:nvSpPr>
        <p:spPr>
          <a:xfrm>
            <a:off x="7827715" y="6723662"/>
            <a:ext cx="185236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600"/>
              </a:spcBef>
              <a:buClr>
                <a:srgbClr val="3333CC"/>
              </a:buClr>
              <a:buFont typeface="Wingdings"/>
              <a:defRPr>
                <a:solidFill>
                  <a:srgbClr val="FF0000"/>
                </a:solidFill>
                <a:latin typeface="Times New Roman"/>
                <a:ea typeface="Times New Roman"/>
                <a:cs typeface="Times New Roman"/>
                <a:sym typeface="Times New Roman"/>
              </a:defRPr>
            </a:lvl1pPr>
          </a:lstStyle>
          <a:p>
            <a:r>
              <a:t>“压阻效应”</a:t>
            </a:r>
          </a:p>
        </p:txBody>
      </p:sp>
      <p:sp>
        <p:nvSpPr>
          <p:cNvPr id="818" name="小结"/>
          <p:cNvSpPr txBox="1"/>
          <p:nvPr/>
        </p:nvSpPr>
        <p:spPr>
          <a:xfrm>
            <a:off x="1296466" y="1766174"/>
            <a:ext cx="1054101" cy="762001"/>
          </a:xfrm>
          <a:prstGeom prst="rect">
            <a:avLst/>
          </a:prstGeom>
          <a:ln w="25400">
            <a:solidFill>
              <a:schemeClr val="accent2">
                <a:hueOff val="-85259"/>
                <a:satOff val="14347"/>
                <a:lumOff val="22373"/>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chemeClr val="accent5"/>
                </a:solidFill>
              </a:defRPr>
            </a:lvl1pPr>
          </a:lstStyle>
          <a:p>
            <a:r>
              <a:t>小结</a:t>
            </a:r>
          </a:p>
        </p:txBody>
      </p:sp>
      <p:sp>
        <p:nvSpPr>
          <p:cNvPr id="819" name="基本原理"/>
          <p:cNvSpPr txBox="1">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 name="成组" descr="成组"/>
          <p:cNvPicPr>
            <a:picLocks noChangeAspect="1"/>
          </p:cNvPicPr>
          <p:nvPr/>
        </p:nvPicPr>
        <p:blipFill>
          <a:blip r:embed="rId2">
            <a:extLst/>
          </a:blip>
          <a:srcRect l="3737"/>
          <a:stretch>
            <a:fillRect/>
          </a:stretch>
        </p:blipFill>
        <p:spPr>
          <a:xfrm>
            <a:off x="3703908" y="1032389"/>
            <a:ext cx="7589915" cy="2564102"/>
          </a:xfrm>
          <a:prstGeom prst="rect">
            <a:avLst/>
          </a:prstGeom>
          <a:ln w="12700">
            <a:miter lim="400000"/>
          </a:ln>
        </p:spPr>
      </p:pic>
      <p:sp>
        <p:nvSpPr>
          <p:cNvPr id="822" name="1、基底：固定敏感栅，绝缘，薄，挠性好。…"/>
          <p:cNvSpPr txBox="1"/>
          <p:nvPr/>
        </p:nvSpPr>
        <p:spPr>
          <a:xfrm>
            <a:off x="639573" y="3569603"/>
            <a:ext cx="12083628"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defRPr>
                <a:solidFill>
                  <a:srgbClr val="FF0000"/>
                </a:solidFill>
                <a:latin typeface="+mj-lt"/>
                <a:ea typeface="+mj-ea"/>
                <a:cs typeface="+mj-cs"/>
                <a:sym typeface="微软雅黑"/>
              </a:defRPr>
            </a:pPr>
            <a:r>
              <a:t>1、基底：</a:t>
            </a:r>
            <a:r>
              <a:rPr>
                <a:solidFill>
                  <a:srgbClr val="000099"/>
                </a:solidFill>
              </a:rPr>
              <a:t>固定敏感栅，绝缘，薄，挠性好。</a:t>
            </a:r>
          </a:p>
          <a:p>
            <a:pPr>
              <a:buClr>
                <a:srgbClr val="3333CC"/>
              </a:buClr>
              <a:buFont typeface="Wingdings"/>
              <a:defRPr>
                <a:solidFill>
                  <a:srgbClr val="FF0000"/>
                </a:solidFill>
                <a:latin typeface="+mj-lt"/>
                <a:ea typeface="+mj-ea"/>
                <a:cs typeface="+mj-cs"/>
                <a:sym typeface="微软雅黑"/>
              </a:defRPr>
            </a:pPr>
            <a:r>
              <a:t>2、敏感栅：</a:t>
            </a:r>
            <a:r>
              <a:rPr>
                <a:solidFill>
                  <a:srgbClr val="000099"/>
                </a:solidFill>
              </a:rPr>
              <a:t>金属丝绕成栅状，感受应变的变化大小。</a:t>
            </a:r>
          </a:p>
          <a:p>
            <a:pPr>
              <a:buClr>
                <a:srgbClr val="3333CC"/>
              </a:buClr>
              <a:buFont typeface="Wingdings"/>
              <a:defRPr>
                <a:solidFill>
                  <a:srgbClr val="FF0000"/>
                </a:solidFill>
                <a:latin typeface="+mj-lt"/>
                <a:ea typeface="+mj-ea"/>
                <a:cs typeface="+mj-cs"/>
                <a:sym typeface="微软雅黑"/>
              </a:defRPr>
            </a:pPr>
            <a:r>
              <a:t>3、覆盖层：</a:t>
            </a:r>
            <a:r>
              <a:rPr>
                <a:solidFill>
                  <a:srgbClr val="000099"/>
                </a:solidFill>
              </a:rPr>
              <a:t>防潮、防腐蚀、防损等。</a:t>
            </a:r>
          </a:p>
          <a:p>
            <a:pPr>
              <a:buClr>
                <a:srgbClr val="3333CC"/>
              </a:buClr>
              <a:buFont typeface="Wingdings"/>
              <a:defRPr>
                <a:solidFill>
                  <a:srgbClr val="FF0000"/>
                </a:solidFill>
                <a:latin typeface="+mj-lt"/>
                <a:ea typeface="+mj-ea"/>
                <a:cs typeface="+mj-cs"/>
                <a:sym typeface="微软雅黑"/>
              </a:defRPr>
            </a:pPr>
            <a:r>
              <a:t>4、引线：</a:t>
            </a:r>
            <a:r>
              <a:rPr>
                <a:solidFill>
                  <a:srgbClr val="000099"/>
                </a:solidFill>
              </a:rPr>
              <a:t>连接敏感栅和测量电路。</a:t>
            </a:r>
          </a:p>
          <a:p>
            <a:pPr>
              <a:buClr>
                <a:srgbClr val="3333CC"/>
              </a:buClr>
              <a:buFont typeface="Wingdings"/>
              <a:defRPr>
                <a:solidFill>
                  <a:srgbClr val="FF0000"/>
                </a:solidFill>
                <a:latin typeface="+mj-lt"/>
                <a:ea typeface="+mj-ea"/>
                <a:cs typeface="+mj-cs"/>
                <a:sym typeface="微软雅黑"/>
              </a:defRPr>
            </a:pPr>
            <a:r>
              <a:t>5、粘结剂：</a:t>
            </a:r>
            <a:r>
              <a:rPr>
                <a:solidFill>
                  <a:srgbClr val="000099"/>
                </a:solidFill>
              </a:rPr>
              <a:t>固结盖层、敏感栅和基底。并将基底与试件表面的被测部位相粘贴。</a:t>
            </a:r>
          </a:p>
        </p:txBody>
      </p:sp>
      <p:sp>
        <p:nvSpPr>
          <p:cNvPr id="823" name="电阻应变计的常见结构"/>
          <p:cNvSpPr txBox="1">
            <a:spLocks noGrp="1"/>
          </p:cNvSpPr>
          <p:nvPr>
            <p:ph type="title"/>
          </p:nvPr>
        </p:nvSpPr>
        <p:spPr>
          <a:prstGeom prst="rect">
            <a:avLst/>
          </a:prstGeom>
        </p:spPr>
        <p:txBody>
          <a:bodyPr/>
          <a:lstStyle>
            <a:lvl1pPr defTabSz="438150">
              <a:defRPr sz="3375"/>
            </a:lvl1pPr>
          </a:lstStyle>
          <a:p>
            <a:r>
              <a:t>电阻应变计的常见结构</a:t>
            </a:r>
          </a:p>
        </p:txBody>
      </p:sp>
      <p:pic>
        <p:nvPicPr>
          <p:cNvPr id="824" name="timg.jpeg" descr="timg.jpeg"/>
          <p:cNvPicPr>
            <a:picLocks noChangeAspect="1"/>
          </p:cNvPicPr>
          <p:nvPr/>
        </p:nvPicPr>
        <p:blipFill>
          <a:blip r:embed="rId3">
            <a:extLst/>
          </a:blip>
          <a:stretch>
            <a:fillRect/>
          </a:stretch>
        </p:blipFill>
        <p:spPr>
          <a:xfrm>
            <a:off x="639573" y="6788193"/>
            <a:ext cx="5128201" cy="2564101"/>
          </a:xfrm>
          <a:prstGeom prst="rect">
            <a:avLst/>
          </a:prstGeom>
          <a:ln w="12700">
            <a:miter lim="400000"/>
          </a:ln>
        </p:spPr>
      </p:pic>
      <p:pic>
        <p:nvPicPr>
          <p:cNvPr id="825" name="u=1285576788,43307232&amp;fm=26&amp;gp=0.jpg" descr="u=1285576788,43307232&amp;fm=26&amp;gp=0.jpg"/>
          <p:cNvPicPr>
            <a:picLocks noChangeAspect="1"/>
          </p:cNvPicPr>
          <p:nvPr/>
        </p:nvPicPr>
        <p:blipFill>
          <a:blip r:embed="rId4">
            <a:extLst/>
          </a:blip>
          <a:stretch>
            <a:fillRect/>
          </a:stretch>
        </p:blipFill>
        <p:spPr>
          <a:xfrm>
            <a:off x="6115446" y="6178034"/>
            <a:ext cx="6578601" cy="342900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1.金属丝式应变片"/>
          <p:cNvSpPr txBox="1"/>
          <p:nvPr/>
        </p:nvSpPr>
        <p:spPr>
          <a:xfrm>
            <a:off x="738293" y="1897379"/>
            <a:ext cx="309904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90000"/>
              </a:lnSpc>
              <a:spcBef>
                <a:spcPts val="600"/>
              </a:spcBef>
              <a:buClr>
                <a:srgbClr val="3333CC"/>
              </a:buClr>
              <a:buFont typeface="Wingdings"/>
              <a:defRPr sz="3000">
                <a:solidFill>
                  <a:srgbClr val="0000FF"/>
                </a:solidFill>
                <a:latin typeface="+mj-lt"/>
                <a:ea typeface="+mj-ea"/>
                <a:cs typeface="+mj-cs"/>
                <a:sym typeface="微软雅黑"/>
              </a:defRPr>
            </a:pPr>
            <a:r>
              <a:t>1.金属丝式应变片</a:t>
            </a:r>
          </a:p>
        </p:txBody>
      </p:sp>
      <p:sp>
        <p:nvSpPr>
          <p:cNvPr id="828" name="有回线式和短接式二种。"/>
          <p:cNvSpPr txBox="1"/>
          <p:nvPr/>
        </p:nvSpPr>
        <p:spPr>
          <a:xfrm>
            <a:off x="1176302" y="2646115"/>
            <a:ext cx="665818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spcBef>
                <a:spcPts val="600"/>
              </a:spcBef>
              <a:buClr>
                <a:srgbClr val="3333CC"/>
              </a:buClr>
              <a:buFont typeface="Wingdings"/>
              <a:defRPr>
                <a:latin typeface="+mj-lt"/>
                <a:ea typeface="+mj-ea"/>
                <a:cs typeface="+mj-cs"/>
                <a:sym typeface="微软雅黑"/>
              </a:defRPr>
            </a:lvl1pPr>
          </a:lstStyle>
          <a:p>
            <a:r>
              <a:t>     有回线式和短接式二种。</a:t>
            </a:r>
          </a:p>
        </p:txBody>
      </p:sp>
      <p:pic>
        <p:nvPicPr>
          <p:cNvPr id="829" name="C:\Users\Administrator\AppData\Roaming\Tencent\Users\1426818\QQ\WinTemp\RichOle\P2WNH4%7JD9IM7P~)ZN4{Y4.png" descr="C:\Users\Administrator\AppData\Roaming\Tencent\Users\1426818\QQ\WinTemp\RichOle\P2WNH4%7JD9IM7P~)ZN4{Y4.png"/>
          <p:cNvPicPr>
            <a:picLocks noChangeAspect="1"/>
          </p:cNvPicPr>
          <p:nvPr/>
        </p:nvPicPr>
        <p:blipFill>
          <a:blip r:embed="rId2">
            <a:extLst/>
          </a:blip>
          <a:srcRect b="36997"/>
          <a:stretch>
            <a:fillRect/>
          </a:stretch>
        </p:blipFill>
        <p:spPr>
          <a:xfrm>
            <a:off x="1407159" y="3203247"/>
            <a:ext cx="10600987" cy="2151992"/>
          </a:xfrm>
          <a:prstGeom prst="rect">
            <a:avLst/>
          </a:prstGeom>
          <a:ln w="12700">
            <a:miter lim="400000"/>
          </a:ln>
        </p:spPr>
      </p:pic>
      <p:sp>
        <p:nvSpPr>
          <p:cNvPr id="830" name="优点：制作简单、价格便宜、易安装…"/>
          <p:cNvSpPr txBox="1"/>
          <p:nvPr/>
        </p:nvSpPr>
        <p:spPr>
          <a:xfrm>
            <a:off x="1669626" y="6357971"/>
            <a:ext cx="11178259" cy="1144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50240" indent="-650240">
              <a:lnSpc>
                <a:spcPct val="90000"/>
              </a:lnSpc>
              <a:spcBef>
                <a:spcPts val="600"/>
              </a:spcBef>
              <a:buClr>
                <a:srgbClr val="3333CC"/>
              </a:buClr>
              <a:buFont typeface="Wingdings"/>
              <a:defRPr>
                <a:latin typeface="Tahoma"/>
                <a:ea typeface="Tahoma"/>
                <a:cs typeface="Tahoma"/>
                <a:sym typeface="Tahoma"/>
              </a:defRPr>
            </a:pPr>
            <a:r>
              <a:rPr dirty="0" err="1">
                <a:latin typeface="宋体"/>
                <a:ea typeface="宋体"/>
                <a:cs typeface="宋体"/>
                <a:sym typeface="宋体"/>
              </a:rPr>
              <a:t>优点：制作简单、价格便宜、易安装</a:t>
            </a:r>
            <a:endParaRPr sz="2400" b="1" dirty="0"/>
          </a:p>
          <a:p>
            <a:pPr marL="650240" indent="-650240">
              <a:lnSpc>
                <a:spcPct val="90000"/>
              </a:lnSpc>
              <a:spcBef>
                <a:spcPts val="600"/>
              </a:spcBef>
              <a:buClr>
                <a:srgbClr val="3333CC"/>
              </a:buClr>
              <a:buFont typeface="Wingdings"/>
              <a:defRPr>
                <a:latin typeface="Tahoma"/>
                <a:ea typeface="Tahoma"/>
                <a:cs typeface="Tahoma"/>
                <a:sym typeface="Tahoma"/>
              </a:defRPr>
            </a:pPr>
            <a:r>
              <a:rPr dirty="0" err="1">
                <a:latin typeface="宋体"/>
                <a:ea typeface="宋体"/>
                <a:cs typeface="宋体"/>
                <a:sym typeface="宋体"/>
              </a:rPr>
              <a:t>缺点：横向效应较大、测量精度差、性能分散</a:t>
            </a:r>
            <a:endParaRPr dirty="0">
              <a:latin typeface="宋体"/>
              <a:ea typeface="宋体"/>
              <a:cs typeface="宋体"/>
              <a:sym typeface="宋体"/>
            </a:endParaRPr>
          </a:p>
        </p:txBody>
      </p:sp>
      <p:sp>
        <p:nvSpPr>
          <p:cNvPr id="831" name="回线式"/>
          <p:cNvSpPr txBox="1"/>
          <p:nvPr/>
        </p:nvSpPr>
        <p:spPr>
          <a:xfrm>
            <a:off x="2948516" y="5234339"/>
            <a:ext cx="9525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回线式</a:t>
            </a:r>
          </a:p>
        </p:txBody>
      </p:sp>
      <p:sp>
        <p:nvSpPr>
          <p:cNvPr id="832" name="短接式"/>
          <p:cNvSpPr txBox="1"/>
          <p:nvPr/>
        </p:nvSpPr>
        <p:spPr>
          <a:xfrm>
            <a:off x="8705850" y="5090405"/>
            <a:ext cx="9525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短接式</a:t>
            </a:r>
          </a:p>
        </p:txBody>
      </p:sp>
      <p:sp>
        <p:nvSpPr>
          <p:cNvPr id="833" name="常见结构"/>
          <p:cNvSpPr txBox="1">
            <a:spLocks noGrp="1"/>
          </p:cNvSpPr>
          <p:nvPr>
            <p:ph type="title"/>
          </p:nvPr>
        </p:nvSpPr>
        <p:spPr>
          <a:prstGeom prst="rect">
            <a:avLst/>
          </a:prstGeom>
        </p:spPr>
        <p:txBody>
          <a:bodyPr/>
          <a:lstStyle/>
          <a:p>
            <a:r>
              <a:t>常见结构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5" name="C:\Users\Administrator\AppData\Roaming\Tencent\Users\1426818\QQ\WinTemp\RichOle\ZF6]OLX]~F}Q5ZL_YX@Q}3J.png" descr="C:\Users\Administrator\AppData\Roaming\Tencent\Users\1426818\QQ\WinTemp\RichOle\ZF6]OLX]~F}Q5ZL_YX@Q}3J.png"/>
          <p:cNvPicPr>
            <a:picLocks noChangeAspect="1"/>
          </p:cNvPicPr>
          <p:nvPr/>
        </p:nvPicPr>
        <p:blipFill>
          <a:blip r:embed="rId2">
            <a:extLst/>
          </a:blip>
          <a:srcRect l="47477" t="555" r="3490" b="3081"/>
          <a:stretch>
            <a:fillRect/>
          </a:stretch>
        </p:blipFill>
        <p:spPr>
          <a:xfrm>
            <a:off x="7836540" y="1366461"/>
            <a:ext cx="4042966" cy="36695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21600" y="21600"/>
                </a:lnTo>
                <a:lnTo>
                  <a:pt x="21600" y="10800"/>
                </a:lnTo>
                <a:lnTo>
                  <a:pt x="21600" y="0"/>
                </a:lnTo>
                <a:lnTo>
                  <a:pt x="10799" y="0"/>
                </a:lnTo>
                <a:lnTo>
                  <a:pt x="0" y="0"/>
                </a:lnTo>
                <a:close/>
              </a:path>
            </a:pathLst>
          </a:custGeom>
          <a:ln w="12700">
            <a:miter lim="400000"/>
          </a:ln>
        </p:spPr>
      </p:pic>
      <p:sp>
        <p:nvSpPr>
          <p:cNvPr id="836" name="2.金属箔式应变片"/>
          <p:cNvSpPr txBox="1"/>
          <p:nvPr/>
        </p:nvSpPr>
        <p:spPr>
          <a:xfrm>
            <a:off x="639573" y="1962388"/>
            <a:ext cx="309904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spcBef>
                <a:spcPts val="600"/>
              </a:spcBef>
              <a:buClr>
                <a:srgbClr val="3333CC"/>
              </a:buClr>
              <a:buFont typeface="Wingdings"/>
              <a:defRPr sz="3000">
                <a:solidFill>
                  <a:srgbClr val="0000FF"/>
                </a:solidFill>
                <a:latin typeface="+mj-lt"/>
                <a:ea typeface="+mj-ea"/>
                <a:cs typeface="+mj-cs"/>
                <a:sym typeface="微软雅黑"/>
              </a:defRPr>
            </a:lvl1pPr>
          </a:lstStyle>
          <a:p>
            <a:r>
              <a:t>2.金属箔式应变片</a:t>
            </a:r>
          </a:p>
        </p:txBody>
      </p:sp>
      <p:sp>
        <p:nvSpPr>
          <p:cNvPr id="837" name="敏感栅采用的是合金的金属箔，用刻图制板、光刻及腐蚀等工艺制作，其厚度一般在0.001～0.01mm。"/>
          <p:cNvSpPr txBox="1"/>
          <p:nvPr/>
        </p:nvSpPr>
        <p:spPr>
          <a:xfrm>
            <a:off x="639573" y="2789525"/>
            <a:ext cx="6708060"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lnSpc>
                <a:spcPct val="90000"/>
              </a:lnSpc>
              <a:spcBef>
                <a:spcPts val="600"/>
              </a:spcBef>
              <a:buClr>
                <a:srgbClr val="3333CC"/>
              </a:buClr>
              <a:buFont typeface="Wingdings"/>
              <a:defRPr>
                <a:latin typeface="+mj-lt"/>
                <a:ea typeface="+mj-ea"/>
                <a:cs typeface="+mj-cs"/>
                <a:sym typeface="微软雅黑"/>
              </a:defRPr>
            </a:pPr>
            <a:r>
              <a:t>敏感栅采用的是合金的金属箔，用刻图制板、光刻及腐蚀等工艺制作，其厚度一般在0.001～0.01mm。</a:t>
            </a:r>
          </a:p>
        </p:txBody>
      </p:sp>
      <p:sp>
        <p:nvSpPr>
          <p:cNvPr id="838" name="可制成多种复杂形状、尺寸准确的敏感栅，以适应不同的测量要求；…"/>
          <p:cNvSpPr txBox="1"/>
          <p:nvPr/>
        </p:nvSpPr>
        <p:spPr>
          <a:xfrm>
            <a:off x="710191" y="5144403"/>
            <a:ext cx="10881098"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650240" indent="-650240">
              <a:buClr>
                <a:srgbClr val="3333CC"/>
              </a:buClr>
              <a:buFont typeface="Wingdings"/>
              <a:defRPr>
                <a:latin typeface="+mj-lt"/>
                <a:ea typeface="+mj-ea"/>
                <a:cs typeface="+mj-cs"/>
                <a:sym typeface="微软雅黑"/>
              </a:defRPr>
            </a:pPr>
            <a:r>
              <a:rPr dirty="0" err="1"/>
              <a:t>可制成多种复杂形状、尺寸准确的敏感栅，以适应不同的测量要求</a:t>
            </a:r>
            <a:r>
              <a:rPr dirty="0"/>
              <a:t>；</a:t>
            </a:r>
            <a:endParaRPr b="1" dirty="0"/>
          </a:p>
          <a:p>
            <a:pPr marL="650240" indent="-650240">
              <a:buClr>
                <a:srgbClr val="3333CC"/>
              </a:buClr>
              <a:buFont typeface="Wingdings"/>
              <a:defRPr>
                <a:latin typeface="+mj-lt"/>
                <a:ea typeface="+mj-ea"/>
                <a:cs typeface="+mj-cs"/>
                <a:sym typeface="微软雅黑"/>
              </a:defRPr>
            </a:pPr>
            <a:r>
              <a:rPr dirty="0" err="1"/>
              <a:t>横向效应小</a:t>
            </a:r>
            <a:r>
              <a:rPr dirty="0"/>
              <a:t>；</a:t>
            </a:r>
            <a:endParaRPr b="1" dirty="0"/>
          </a:p>
          <a:p>
            <a:pPr marL="650240" indent="-650240">
              <a:buClr>
                <a:srgbClr val="3333CC"/>
              </a:buClr>
              <a:buFont typeface="Wingdings"/>
              <a:defRPr>
                <a:latin typeface="+mj-lt"/>
                <a:ea typeface="+mj-ea"/>
                <a:cs typeface="+mj-cs"/>
                <a:sym typeface="微软雅黑"/>
              </a:defRPr>
            </a:pPr>
            <a:r>
              <a:rPr dirty="0" err="1"/>
              <a:t>散热条件好，允许电流大，提高输出灵敏度</a:t>
            </a:r>
            <a:r>
              <a:rPr dirty="0"/>
              <a:t>；</a:t>
            </a:r>
            <a:endParaRPr b="1" dirty="0"/>
          </a:p>
          <a:p>
            <a:pPr marL="650240" indent="-650240">
              <a:buClr>
                <a:srgbClr val="3333CC"/>
              </a:buClr>
              <a:buFont typeface="Wingdings"/>
              <a:defRPr>
                <a:latin typeface="+mj-lt"/>
                <a:ea typeface="+mj-ea"/>
                <a:cs typeface="+mj-cs"/>
                <a:sym typeface="微软雅黑"/>
              </a:defRPr>
            </a:pPr>
            <a:r>
              <a:rPr dirty="0" err="1"/>
              <a:t>蠕变和机械滞后小，疲劳寿命长</a:t>
            </a:r>
            <a:r>
              <a:rPr dirty="0"/>
              <a:t>；</a:t>
            </a:r>
            <a:endParaRPr b="1" dirty="0"/>
          </a:p>
          <a:p>
            <a:pPr marL="650240" indent="-650240">
              <a:buClr>
                <a:srgbClr val="3333CC"/>
              </a:buClr>
              <a:buFont typeface="Wingdings"/>
              <a:defRPr>
                <a:latin typeface="+mj-lt"/>
                <a:ea typeface="+mj-ea"/>
                <a:cs typeface="+mj-cs"/>
                <a:sym typeface="微软雅黑"/>
              </a:defRPr>
            </a:pPr>
            <a:r>
              <a:rPr dirty="0" err="1"/>
              <a:t>生产效率高，便于实现自动化生产</a:t>
            </a:r>
            <a:r>
              <a:rPr dirty="0"/>
              <a:t>。</a:t>
            </a:r>
          </a:p>
        </p:txBody>
      </p:sp>
      <p:sp>
        <p:nvSpPr>
          <p:cNvPr id="839" name="优点："/>
          <p:cNvSpPr txBox="1"/>
          <p:nvPr/>
        </p:nvSpPr>
        <p:spPr>
          <a:xfrm>
            <a:off x="639573" y="4572000"/>
            <a:ext cx="1181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优点：</a:t>
            </a:r>
          </a:p>
        </p:txBody>
      </p:sp>
      <p:sp>
        <p:nvSpPr>
          <p:cNvPr id="840" name="常见结构"/>
          <p:cNvSpPr txBox="1">
            <a:spLocks noGrp="1"/>
          </p:cNvSpPr>
          <p:nvPr>
            <p:ph type="title"/>
          </p:nvPr>
        </p:nvSpPr>
        <p:spPr>
          <a:prstGeom prst="rect">
            <a:avLst/>
          </a:prstGeom>
        </p:spPr>
        <p:txBody>
          <a:bodyPr/>
          <a:lstStyle/>
          <a:p>
            <a:r>
              <a:t>常见结构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3.金属薄膜应变片"/>
          <p:cNvSpPr txBox="1"/>
          <p:nvPr/>
        </p:nvSpPr>
        <p:spPr>
          <a:xfrm>
            <a:off x="602084" y="1842064"/>
            <a:ext cx="309904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spcBef>
                <a:spcPts val="600"/>
              </a:spcBef>
              <a:buClr>
                <a:srgbClr val="3333CC"/>
              </a:buClr>
              <a:buFont typeface="Wingdings"/>
              <a:defRPr sz="3000">
                <a:solidFill>
                  <a:srgbClr val="0000FF"/>
                </a:solidFill>
                <a:latin typeface="+mj-lt"/>
                <a:ea typeface="+mj-ea"/>
                <a:cs typeface="+mj-cs"/>
                <a:sym typeface="微软雅黑"/>
              </a:defRPr>
            </a:lvl1pPr>
          </a:lstStyle>
          <a:p>
            <a:r>
              <a:t>3.金属薄膜应变片</a:t>
            </a:r>
          </a:p>
        </p:txBody>
      </p:sp>
      <p:sp>
        <p:nvSpPr>
          <p:cNvPr id="843" name="采用真空沉积、蒸镀或离子溅射等工艺，在绝缘基片上形成厚度在0.1μm以下的金属电阻材料薄膜的敏感栅——厚度大约为箔式应变片的十分之一以下。"/>
          <p:cNvSpPr txBox="1"/>
          <p:nvPr/>
        </p:nvSpPr>
        <p:spPr>
          <a:xfrm>
            <a:off x="450568" y="2499507"/>
            <a:ext cx="12481674"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buClr>
                <a:srgbClr val="3333CC"/>
              </a:buClr>
              <a:buFont typeface="Wingdings"/>
              <a:defRPr>
                <a:latin typeface="+mj-lt"/>
                <a:ea typeface="+mj-ea"/>
                <a:cs typeface="+mj-cs"/>
                <a:sym typeface="微软雅黑"/>
              </a:defRPr>
            </a:pPr>
            <a:r>
              <a:t>采用真空沉积、蒸镀或离子溅射等工艺，在绝缘基片上形成厚度在0.1</a:t>
            </a:r>
            <a:r>
              <a:rPr>
                <a:latin typeface="Times New Roman"/>
                <a:ea typeface="Times New Roman"/>
                <a:cs typeface="Times New Roman"/>
                <a:sym typeface="Times New Roman"/>
              </a:rPr>
              <a:t>μm</a:t>
            </a:r>
            <a:r>
              <a:t>以下的金属电阻材料薄膜的敏感栅</a:t>
            </a:r>
            <a:r>
              <a:rPr>
                <a:latin typeface="Times New Roman"/>
                <a:ea typeface="Times New Roman"/>
                <a:cs typeface="Times New Roman"/>
                <a:sym typeface="Times New Roman"/>
              </a:rPr>
              <a:t>——</a:t>
            </a:r>
            <a:r>
              <a:t>厚度大约为箔式应变片的十分之一以下。</a:t>
            </a:r>
          </a:p>
        </p:txBody>
      </p:sp>
      <p:pic>
        <p:nvPicPr>
          <p:cNvPr id="844" name="C:\Users\Administrator\Desktop\5effbf2fg7bffb2a4e8f2&amp;690.jpg" descr="C:\Users\Administrator\Desktop\5effbf2fg7bffb2a4e8f2&amp;690.jpg"/>
          <p:cNvPicPr>
            <a:picLocks noChangeAspect="1"/>
          </p:cNvPicPr>
          <p:nvPr/>
        </p:nvPicPr>
        <p:blipFill>
          <a:blip r:embed="rId2">
            <a:extLst/>
          </a:blip>
          <a:stretch>
            <a:fillRect/>
          </a:stretch>
        </p:blipFill>
        <p:spPr>
          <a:xfrm>
            <a:off x="6777363" y="3802855"/>
            <a:ext cx="3877493" cy="3130232"/>
          </a:xfrm>
          <a:prstGeom prst="rect">
            <a:avLst/>
          </a:prstGeom>
          <a:ln w="12700">
            <a:miter lim="400000"/>
          </a:ln>
        </p:spPr>
      </p:pic>
      <p:pic>
        <p:nvPicPr>
          <p:cNvPr id="845" name="C:\Users\Administrator\Desktop\9b1e8982b9014a9059bebf15ab773912b21beea4.jpg" descr="C:\Users\Administrator\Desktop\9b1e8982b9014a9059bebf15ab773912b21beea4.jpg"/>
          <p:cNvPicPr>
            <a:picLocks noChangeAspect="1"/>
          </p:cNvPicPr>
          <p:nvPr/>
        </p:nvPicPr>
        <p:blipFill>
          <a:blip r:embed="rId3">
            <a:extLst/>
          </a:blip>
          <a:stretch>
            <a:fillRect/>
          </a:stretch>
        </p:blipFill>
        <p:spPr>
          <a:xfrm>
            <a:off x="2349944" y="3746097"/>
            <a:ext cx="3278294" cy="3291841"/>
          </a:xfrm>
          <a:prstGeom prst="rect">
            <a:avLst/>
          </a:prstGeom>
          <a:ln w="12700">
            <a:miter lim="400000"/>
          </a:ln>
        </p:spPr>
      </p:pic>
      <p:sp>
        <p:nvSpPr>
          <p:cNvPr id="846" name="优点："/>
          <p:cNvSpPr txBox="1"/>
          <p:nvPr/>
        </p:nvSpPr>
        <p:spPr>
          <a:xfrm>
            <a:off x="639573" y="6911648"/>
            <a:ext cx="136269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50240" indent="-650240">
              <a:buClr>
                <a:srgbClr val="3333CC"/>
              </a:buClr>
              <a:buFont typeface="Wingdings"/>
              <a:defRPr>
                <a:solidFill>
                  <a:srgbClr val="FF0000"/>
                </a:solidFill>
                <a:latin typeface="+mj-lt"/>
                <a:ea typeface="+mj-ea"/>
                <a:cs typeface="+mj-cs"/>
                <a:sym typeface="微软雅黑"/>
              </a:defRPr>
            </a:lvl1pPr>
          </a:lstStyle>
          <a:p>
            <a:r>
              <a:t>优点：</a:t>
            </a:r>
          </a:p>
        </p:txBody>
      </p:sp>
      <p:sp>
        <p:nvSpPr>
          <p:cNvPr id="847" name="常见结构"/>
          <p:cNvSpPr txBox="1">
            <a:spLocks noGrp="1"/>
          </p:cNvSpPr>
          <p:nvPr>
            <p:ph type="title"/>
          </p:nvPr>
        </p:nvSpPr>
        <p:spPr>
          <a:prstGeom prst="rect">
            <a:avLst/>
          </a:prstGeom>
        </p:spPr>
        <p:txBody>
          <a:bodyPr/>
          <a:lstStyle/>
          <a:p>
            <a:r>
              <a:t>常见结构</a:t>
            </a:r>
          </a:p>
        </p:txBody>
      </p:sp>
      <p:sp>
        <p:nvSpPr>
          <p:cNvPr id="848" name="薄膜技术代替粘贴工艺，消除了胶的影响，无蠕变不老化；整体无可动部件，温度特性好，抗振，耐腐蚀；体积小，功耗低，响应速度快。"/>
          <p:cNvSpPr txBox="1"/>
          <p:nvPr/>
        </p:nvSpPr>
        <p:spPr>
          <a:xfrm>
            <a:off x="639573" y="7435191"/>
            <a:ext cx="11719005"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3333CC"/>
              </a:buClr>
              <a:buFont typeface="Wingdings"/>
              <a:defRPr>
                <a:latin typeface="+mj-lt"/>
                <a:ea typeface="+mj-ea"/>
                <a:cs typeface="+mj-cs"/>
                <a:sym typeface="微软雅黑"/>
              </a:defRPr>
            </a:lvl1pPr>
          </a:lstStyle>
          <a:p>
            <a:r>
              <a:rPr dirty="0" err="1"/>
              <a:t>薄膜技术代替粘贴工艺，消除了胶的影响，无蠕变不老化；整体无可动部件，温度特性好，抗振，耐腐蚀；体积小，功耗低，响应速度快</a:t>
            </a:r>
            <a:r>
              <a:rPr dirty="0"/>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4.半导体应变片"/>
          <p:cNvSpPr txBox="1"/>
          <p:nvPr/>
        </p:nvSpPr>
        <p:spPr>
          <a:xfrm>
            <a:off x="639573" y="1996157"/>
            <a:ext cx="271804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90000"/>
              </a:lnSpc>
              <a:spcBef>
                <a:spcPts val="600"/>
              </a:spcBef>
              <a:buClr>
                <a:srgbClr val="3333CC"/>
              </a:buClr>
              <a:buFont typeface="Wingdings"/>
              <a:defRPr sz="3000">
                <a:solidFill>
                  <a:srgbClr val="0000FF"/>
                </a:solidFill>
                <a:latin typeface="+mj-lt"/>
                <a:ea typeface="+mj-ea"/>
                <a:cs typeface="+mj-cs"/>
                <a:sym typeface="微软雅黑"/>
              </a:defRPr>
            </a:lvl1pPr>
          </a:lstStyle>
          <a:p>
            <a:r>
              <a:t>4.半导体应变片</a:t>
            </a:r>
          </a:p>
        </p:txBody>
      </p:sp>
      <p:sp>
        <p:nvSpPr>
          <p:cNvPr id="851" name="由单晶半导体经切型、切条、光刻腐蚀成形，然后粘贴在薄的绝缘基片，最后再加上保护层。但重复性、温度及时间稳定性差。"/>
          <p:cNvSpPr txBox="1"/>
          <p:nvPr/>
        </p:nvSpPr>
        <p:spPr>
          <a:xfrm>
            <a:off x="639573" y="2839284"/>
            <a:ext cx="11898909"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       由单晶半导体经切型、切条、光刻腐蚀成形，然后粘贴在薄的绝缘基片，最后再加上保护层。但重复性、温度及时间稳定性差。</a:t>
            </a:r>
          </a:p>
        </p:txBody>
      </p:sp>
      <p:sp>
        <p:nvSpPr>
          <p:cNvPr id="852" name="常见结构"/>
          <p:cNvSpPr txBox="1">
            <a:spLocks noGrp="1"/>
          </p:cNvSpPr>
          <p:nvPr>
            <p:ph type="title"/>
          </p:nvPr>
        </p:nvSpPr>
        <p:spPr>
          <a:prstGeom prst="rect">
            <a:avLst/>
          </a:prstGeom>
        </p:spPr>
        <p:txBody>
          <a:bodyPr/>
          <a:lstStyle/>
          <a:p>
            <a:r>
              <a:t>常见结构</a:t>
            </a:r>
          </a:p>
        </p:txBody>
      </p:sp>
      <p:pic>
        <p:nvPicPr>
          <p:cNvPr id="853" name="TB2djxrdo3IL1JjSZFMXXajrFXa_!!44390641.jpg" descr="TB2djxrdo3IL1JjSZFMXXajrFXa_!!44390641.jpg"/>
          <p:cNvPicPr>
            <a:picLocks noChangeAspect="1"/>
          </p:cNvPicPr>
          <p:nvPr/>
        </p:nvPicPr>
        <p:blipFill>
          <a:blip r:embed="rId2">
            <a:extLst/>
          </a:blip>
          <a:stretch>
            <a:fillRect/>
          </a:stretch>
        </p:blipFill>
        <p:spPr>
          <a:xfrm>
            <a:off x="1741738" y="4559657"/>
            <a:ext cx="3459747" cy="383600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小结"/>
          <p:cNvSpPr txBox="1">
            <a:spLocks noGrp="1"/>
          </p:cNvSpPr>
          <p:nvPr>
            <p:ph type="title"/>
          </p:nvPr>
        </p:nvSpPr>
        <p:spPr>
          <a:prstGeom prst="rect">
            <a:avLst/>
          </a:prstGeom>
        </p:spPr>
        <p:txBody>
          <a:bodyPr/>
          <a:lstStyle/>
          <a:p>
            <a:r>
              <a:t>小结</a:t>
            </a:r>
          </a:p>
        </p:txBody>
      </p:sp>
      <p:pic>
        <p:nvPicPr>
          <p:cNvPr id="856" name="C:\Users\bamboo\AppData\Roaming\Tencent\Users\1659041496\QQ\WinTemp\RichOle\HO(3XHP0G0BJ15XVL212R6L.png" descr="C:\Users\bamboo\AppData\Roaming\Tencent\Users\1659041496\QQ\WinTemp\RichOle\HO(3XHP0G0BJ15XVL212R6L.png"/>
          <p:cNvPicPr>
            <a:picLocks noChangeAspect="1"/>
          </p:cNvPicPr>
          <p:nvPr/>
        </p:nvPicPr>
        <p:blipFill>
          <a:blip r:embed="rId2">
            <a:extLst/>
          </a:blip>
          <a:stretch>
            <a:fillRect/>
          </a:stretch>
        </p:blipFill>
        <p:spPr>
          <a:xfrm>
            <a:off x="1857022" y="1753929"/>
            <a:ext cx="10031133" cy="678095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主要特性"/>
          <p:cNvSpPr txBox="1">
            <a:spLocks noGrp="1"/>
          </p:cNvSpPr>
          <p:nvPr>
            <p:ph type="title"/>
          </p:nvPr>
        </p:nvSpPr>
        <p:spPr>
          <a:prstGeom prst="rect">
            <a:avLst/>
          </a:prstGeom>
        </p:spPr>
        <p:txBody>
          <a:bodyPr/>
          <a:lstStyle/>
          <a:p>
            <a:r>
              <a:t>主要特性</a:t>
            </a:r>
          </a:p>
        </p:txBody>
      </p:sp>
      <p:sp>
        <p:nvSpPr>
          <p:cNvPr id="859" name="静态特性…"/>
          <p:cNvSpPr txBox="1"/>
          <p:nvPr/>
        </p:nvSpPr>
        <p:spPr>
          <a:xfrm>
            <a:off x="3304116" y="2379133"/>
            <a:ext cx="2024495"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buSzPct val="50000"/>
              <a:buBlip>
                <a:blip r:embed="rId2"/>
              </a:buBlip>
            </a:pPr>
            <a:r>
              <a:t>静态特性</a:t>
            </a:r>
          </a:p>
          <a:p>
            <a:pPr marL="388937" indent="-388937">
              <a:buSzPct val="50000"/>
              <a:buBlip>
                <a:blip r:embed="rId2"/>
              </a:buBlip>
            </a:pPr>
            <a:endParaRPr/>
          </a:p>
          <a:p>
            <a:pPr marL="388937" indent="-388937">
              <a:buSzPct val="50000"/>
              <a:buBlip>
                <a:blip r:embed="rId2"/>
              </a:buBlip>
            </a:pPr>
            <a:endParaRPr/>
          </a:p>
          <a:p>
            <a:pPr marL="388937" indent="-388937">
              <a:buSzPct val="50000"/>
              <a:buBlip>
                <a:blip r:embed="rId2"/>
              </a:buBlip>
            </a:pPr>
            <a:r>
              <a:t>动态特性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标题"/>
          <p:cNvSpPr txBox="1">
            <a:spLocks noGrp="1"/>
          </p:cNvSpPr>
          <p:nvPr>
            <p:ph type="title"/>
          </p:nvPr>
        </p:nvSpPr>
        <p:spPr>
          <a:prstGeom prst="rect">
            <a:avLst/>
          </a:prstGeom>
        </p:spPr>
        <p:txBody>
          <a:bodyPr/>
          <a:lstStyle/>
          <a:p>
            <a:r>
              <a:rPr lang="zh-CN" altLang="en-US" dirty="0"/>
              <a:t>分类</a:t>
            </a:r>
            <a:endParaRPr dirty="0"/>
          </a:p>
        </p:txBody>
      </p:sp>
      <p:grpSp>
        <p:nvGrpSpPr>
          <p:cNvPr id="738" name="成组"/>
          <p:cNvGrpSpPr/>
          <p:nvPr/>
        </p:nvGrpSpPr>
        <p:grpSpPr>
          <a:xfrm>
            <a:off x="1280159" y="2508814"/>
            <a:ext cx="10671343" cy="5953339"/>
            <a:chOff x="0" y="0"/>
            <a:chExt cx="10671341" cy="5953337"/>
          </a:xfrm>
        </p:grpSpPr>
        <p:cxnSp>
          <p:nvCxnSpPr>
            <p:cNvPr id="732" name="连接线"/>
            <p:cNvCxnSpPr>
              <a:stCxn id="713" idx="0"/>
              <a:endCxn id="720" idx="0"/>
            </p:cNvCxnSpPr>
            <p:nvPr/>
          </p:nvCxnSpPr>
          <p:spPr>
            <a:xfrm rot="5400000">
              <a:off x="2533650" y="1733550"/>
              <a:ext cx="3416300" cy="1066800"/>
            </a:xfrm>
            <a:prstGeom prst="bentConnector3">
              <a:avLst>
                <a:gd name="adj1" fmla="val 36802"/>
              </a:avLst>
            </a:prstGeom>
            <a:ln w="12700" cap="flat">
              <a:solidFill>
                <a:srgbClr val="262673"/>
              </a:solidFill>
              <a:prstDash val="solid"/>
              <a:round/>
            </a:ln>
            <a:effectLst/>
          </p:spPr>
        </p:cxnSp>
        <p:cxnSp>
          <p:nvCxnSpPr>
            <p:cNvPr id="735" name="连接线"/>
            <p:cNvCxnSpPr>
              <a:stCxn id="713" idx="0"/>
              <a:endCxn id="727" idx="0"/>
            </p:cNvCxnSpPr>
            <p:nvPr/>
          </p:nvCxnSpPr>
          <p:spPr>
            <a:xfrm rot="16200000" flipH="1">
              <a:off x="4838700" y="495300"/>
              <a:ext cx="3416300" cy="3543300"/>
            </a:xfrm>
            <a:prstGeom prst="bentConnector3">
              <a:avLst>
                <a:gd name="adj1" fmla="val 36802"/>
              </a:avLst>
            </a:prstGeom>
            <a:ln w="12700" cap="flat">
              <a:solidFill>
                <a:srgbClr val="262673"/>
              </a:solidFill>
              <a:prstDash val="solid"/>
              <a:round/>
            </a:ln>
            <a:effectLst/>
          </p:spPr>
        </p:cxnSp>
        <p:sp>
          <p:nvSpPr>
            <p:cNvPr id="713" name="圆角矩形"/>
            <p:cNvSpPr/>
            <p:nvPr/>
          </p:nvSpPr>
          <p:spPr>
            <a:xfrm>
              <a:off x="2783629" y="0"/>
              <a:ext cx="3994010" cy="1126632"/>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14" name="电阻式传感器"/>
            <p:cNvSpPr txBox="1"/>
            <p:nvPr/>
          </p:nvSpPr>
          <p:spPr>
            <a:xfrm>
              <a:off x="3629613" y="258515"/>
              <a:ext cx="247416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defRPr>
                  <a:solidFill>
                    <a:srgbClr val="FFFFFF"/>
                  </a:solidFill>
                  <a:latin typeface="+mj-lt"/>
                  <a:ea typeface="+mj-ea"/>
                  <a:cs typeface="+mj-cs"/>
                  <a:sym typeface="微软雅黑"/>
                </a:defRPr>
              </a:lvl1pPr>
            </a:lstStyle>
            <a:p>
              <a:r>
                <a:t>电阻式传感器</a:t>
              </a:r>
            </a:p>
          </p:txBody>
        </p:sp>
        <p:grpSp>
          <p:nvGrpSpPr>
            <p:cNvPr id="717" name="成组"/>
            <p:cNvGrpSpPr/>
            <p:nvPr/>
          </p:nvGrpSpPr>
          <p:grpSpPr>
            <a:xfrm>
              <a:off x="0" y="2237034"/>
              <a:ext cx="1022774" cy="3481494"/>
              <a:chOff x="0" y="0"/>
              <a:chExt cx="1022773" cy="3481493"/>
            </a:xfrm>
          </p:grpSpPr>
          <p:sp>
            <p:nvSpPr>
              <p:cNvPr id="715" name="圆角矩形"/>
              <p:cNvSpPr/>
              <p:nvPr/>
            </p:nvSpPr>
            <p:spPr>
              <a:xfrm>
                <a:off x="0" y="0"/>
                <a:ext cx="1022774" cy="3481494"/>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16" name="电位计式"/>
              <p:cNvSpPr txBox="1"/>
              <p:nvPr/>
            </p:nvSpPr>
            <p:spPr>
              <a:xfrm>
                <a:off x="49907" y="1181946"/>
                <a:ext cx="922959"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buClr>
                    <a:srgbClr val="3333CC"/>
                  </a:buClr>
                  <a:buFont typeface="Wingdings"/>
                  <a:defRPr>
                    <a:solidFill>
                      <a:srgbClr val="FFFFFF"/>
                    </a:solidFill>
                    <a:latin typeface="+mj-lt"/>
                    <a:ea typeface="+mj-ea"/>
                    <a:cs typeface="+mj-cs"/>
                    <a:sym typeface="微软雅黑"/>
                  </a:defRPr>
                </a:lvl1pPr>
              </a:lstStyle>
              <a:p>
                <a:r>
                  <a:t>电位计式</a:t>
                </a:r>
              </a:p>
            </p:txBody>
          </p:sp>
        </p:grpSp>
        <p:sp>
          <p:nvSpPr>
            <p:cNvPr id="718" name="圆角矩形"/>
            <p:cNvSpPr/>
            <p:nvPr/>
          </p:nvSpPr>
          <p:spPr>
            <a:xfrm>
              <a:off x="1596248" y="2237034"/>
              <a:ext cx="1025033" cy="3481494"/>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19" name="应变计式"/>
            <p:cNvSpPr txBox="1"/>
            <p:nvPr/>
          </p:nvSpPr>
          <p:spPr>
            <a:xfrm>
              <a:off x="1646266" y="3418981"/>
              <a:ext cx="924997"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buClr>
                  <a:srgbClr val="3333CC"/>
                </a:buClr>
                <a:buFont typeface="Wingdings"/>
                <a:defRPr>
                  <a:solidFill>
                    <a:srgbClr val="FFFFFF"/>
                  </a:solidFill>
                  <a:latin typeface="+mj-lt"/>
                  <a:ea typeface="+mj-ea"/>
                  <a:cs typeface="+mj-cs"/>
                  <a:sym typeface="微软雅黑"/>
                </a:defRPr>
              </a:lvl1pPr>
            </a:lstStyle>
            <a:p>
              <a:r>
                <a:t>应变计式</a:t>
              </a:r>
            </a:p>
          </p:txBody>
        </p:sp>
        <p:sp>
          <p:nvSpPr>
            <p:cNvPr id="720" name="圆角矩形"/>
            <p:cNvSpPr/>
            <p:nvPr/>
          </p:nvSpPr>
          <p:spPr>
            <a:xfrm>
              <a:off x="3194755" y="2234380"/>
              <a:ext cx="1022775" cy="3486802"/>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21" name="压阻式"/>
            <p:cNvSpPr txBox="1"/>
            <p:nvPr/>
          </p:nvSpPr>
          <p:spPr>
            <a:xfrm>
              <a:off x="3204023" y="3418981"/>
              <a:ext cx="922959"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buClr>
                  <a:srgbClr val="3333CC"/>
                </a:buClr>
                <a:buFont typeface="Wingdings"/>
                <a:defRPr>
                  <a:solidFill>
                    <a:srgbClr val="FFFFFF"/>
                  </a:solidFill>
                  <a:latin typeface="+mj-lt"/>
                  <a:ea typeface="+mj-ea"/>
                  <a:cs typeface="+mj-cs"/>
                  <a:sym typeface="微软雅黑"/>
                </a:defRPr>
              </a:lvl1pPr>
            </a:lstStyle>
            <a:p>
              <a:r>
                <a:t>压阻式</a:t>
              </a:r>
            </a:p>
          </p:txBody>
        </p:sp>
        <p:sp>
          <p:nvSpPr>
            <p:cNvPr id="722" name="圆角矩形"/>
            <p:cNvSpPr/>
            <p:nvPr/>
          </p:nvSpPr>
          <p:spPr>
            <a:xfrm>
              <a:off x="4659707" y="2238163"/>
              <a:ext cx="1025032" cy="3479236"/>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23" name="磁电阻式"/>
            <p:cNvSpPr txBox="1"/>
            <p:nvPr/>
          </p:nvSpPr>
          <p:spPr>
            <a:xfrm>
              <a:off x="4759742" y="3418981"/>
              <a:ext cx="924997"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buClr>
                  <a:srgbClr val="3333CC"/>
                </a:buClr>
                <a:buFont typeface="Wingdings"/>
                <a:defRPr>
                  <a:solidFill>
                    <a:srgbClr val="FFFFFF"/>
                  </a:solidFill>
                  <a:latin typeface="+mj-lt"/>
                  <a:ea typeface="+mj-ea"/>
                  <a:cs typeface="+mj-cs"/>
                  <a:sym typeface="微软雅黑"/>
                </a:defRPr>
              </a:lvl1pPr>
            </a:lstStyle>
            <a:p>
              <a:r>
                <a:t>磁电阻式</a:t>
              </a:r>
            </a:p>
          </p:txBody>
        </p:sp>
        <p:grpSp>
          <p:nvGrpSpPr>
            <p:cNvPr id="726" name="成组"/>
            <p:cNvGrpSpPr/>
            <p:nvPr/>
          </p:nvGrpSpPr>
          <p:grpSpPr>
            <a:xfrm>
              <a:off x="6226950" y="2241945"/>
              <a:ext cx="1025033" cy="3479237"/>
              <a:chOff x="0" y="0"/>
              <a:chExt cx="1025031" cy="3479235"/>
            </a:xfrm>
          </p:grpSpPr>
          <p:sp>
            <p:nvSpPr>
              <p:cNvPr id="724" name="圆角矩形"/>
              <p:cNvSpPr/>
              <p:nvPr/>
            </p:nvSpPr>
            <p:spPr>
              <a:xfrm>
                <a:off x="0" y="0"/>
                <a:ext cx="1025032" cy="3479236"/>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25" name="光电阻式"/>
              <p:cNvSpPr txBox="1"/>
              <p:nvPr/>
            </p:nvSpPr>
            <p:spPr>
              <a:xfrm>
                <a:off x="50017" y="1180817"/>
                <a:ext cx="924997"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buClr>
                    <a:srgbClr val="3333CC"/>
                  </a:buClr>
                  <a:buFont typeface="Wingdings"/>
                  <a:defRPr>
                    <a:solidFill>
                      <a:srgbClr val="FFFFFF"/>
                    </a:solidFill>
                    <a:latin typeface="+mj-lt"/>
                    <a:ea typeface="+mj-ea"/>
                    <a:cs typeface="+mj-cs"/>
                    <a:sym typeface="微软雅黑"/>
                  </a:defRPr>
                </a:lvl1pPr>
              </a:lstStyle>
              <a:p>
                <a:r>
                  <a:t>光电阻式</a:t>
                </a:r>
              </a:p>
            </p:txBody>
          </p:sp>
        </p:grpSp>
        <p:sp>
          <p:nvSpPr>
            <p:cNvPr id="727" name="圆角矩形"/>
            <p:cNvSpPr/>
            <p:nvPr/>
          </p:nvSpPr>
          <p:spPr>
            <a:xfrm>
              <a:off x="7806266" y="2240111"/>
              <a:ext cx="1022775" cy="3479237"/>
            </a:xfrm>
            <a:prstGeom prst="roundRect">
              <a:avLst>
                <a:gd name="adj" fmla="val 16667"/>
              </a:avLst>
            </a:prstGeom>
            <a:solidFill>
              <a:srgbClr val="0000FF">
                <a:alpha val="69018"/>
              </a:srgbClr>
            </a:solidFill>
            <a:ln w="12700" cap="flat">
              <a:noFill/>
              <a:miter lim="400000"/>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28" name="热电阻式"/>
            <p:cNvSpPr txBox="1"/>
            <p:nvPr/>
          </p:nvSpPr>
          <p:spPr>
            <a:xfrm>
              <a:off x="7873107" y="3418981"/>
              <a:ext cx="922960"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600"/>
                </a:spcBef>
                <a:defRPr>
                  <a:solidFill>
                    <a:srgbClr val="FFFFFF"/>
                  </a:solidFill>
                  <a:latin typeface="+mj-lt"/>
                  <a:ea typeface="+mj-ea"/>
                  <a:cs typeface="+mj-cs"/>
                  <a:sym typeface="微软雅黑"/>
                </a:defRPr>
              </a:lvl1pPr>
            </a:lstStyle>
            <a:p>
              <a:r>
                <a:t>热电阻式</a:t>
              </a:r>
            </a:p>
          </p:txBody>
        </p:sp>
        <p:sp>
          <p:nvSpPr>
            <p:cNvPr id="729" name="圆角矩形"/>
            <p:cNvSpPr/>
            <p:nvPr/>
          </p:nvSpPr>
          <p:spPr>
            <a:xfrm>
              <a:off x="1341120" y="1959327"/>
              <a:ext cx="3050541" cy="3994010"/>
            </a:xfrm>
            <a:prstGeom prst="roundRect">
              <a:avLst>
                <a:gd name="adj" fmla="val 16667"/>
              </a:avLst>
            </a:prstGeom>
            <a:noFill/>
            <a:ln w="25400" cap="flat">
              <a:solidFill>
                <a:srgbClr val="FF0000"/>
              </a:solidFill>
              <a:prstDash val="solid"/>
              <a:round/>
            </a:ln>
            <a:effectLst/>
          </p:spPr>
          <p:txBody>
            <a:bodyPr wrap="square" lIns="50800" tIns="50800" rIns="50800" bIns="50800" numCol="1" anchor="ctr">
              <a:noAutofit/>
            </a:bodyPr>
            <a:lstStyle/>
            <a:p>
              <a:pPr algn="ctr">
                <a:spcBef>
                  <a:spcPts val="600"/>
                </a:spcBef>
                <a:defRPr sz="2400" b="1">
                  <a:solidFill>
                    <a:srgbClr val="FFFFFF"/>
                  </a:solidFill>
                  <a:latin typeface="+mj-lt"/>
                  <a:ea typeface="+mj-ea"/>
                  <a:cs typeface="+mj-cs"/>
                  <a:sym typeface="微软雅黑"/>
                </a:defRPr>
              </a:pPr>
              <a:endParaRPr/>
            </a:p>
          </p:txBody>
        </p:sp>
        <p:sp>
          <p:nvSpPr>
            <p:cNvPr id="741" name="连接线"/>
            <p:cNvSpPr/>
            <p:nvPr/>
          </p:nvSpPr>
          <p:spPr>
            <a:xfrm>
              <a:off x="510539" y="1126489"/>
              <a:ext cx="4269742" cy="11099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3444"/>
                  </a:lnTo>
                  <a:lnTo>
                    <a:pt x="0" y="13444"/>
                  </a:lnTo>
                  <a:lnTo>
                    <a:pt x="0" y="21600"/>
                  </a:lnTo>
                </a:path>
              </a:pathLst>
            </a:custGeom>
            <a:noFill/>
            <a:ln w="12700" cap="flat">
              <a:solidFill>
                <a:srgbClr val="262673"/>
              </a:solidFill>
              <a:prstDash val="solid"/>
              <a:round/>
            </a:ln>
            <a:effectLst/>
          </p:spPr>
          <p:txBody>
            <a:bodyPr/>
            <a:lstStyle/>
            <a:p>
              <a:endParaRPr/>
            </a:p>
          </p:txBody>
        </p:sp>
        <p:cxnSp>
          <p:nvCxnSpPr>
            <p:cNvPr id="731" name="连接线"/>
            <p:cNvCxnSpPr>
              <a:stCxn id="713" idx="0"/>
              <a:endCxn id="718" idx="0"/>
            </p:cNvCxnSpPr>
            <p:nvPr/>
          </p:nvCxnSpPr>
          <p:spPr>
            <a:xfrm rot="5400000">
              <a:off x="1733550" y="933450"/>
              <a:ext cx="3416300" cy="2667000"/>
            </a:xfrm>
            <a:prstGeom prst="bentConnector3">
              <a:avLst>
                <a:gd name="adj1" fmla="val 36802"/>
              </a:avLst>
            </a:prstGeom>
            <a:ln w="12700" cap="flat">
              <a:solidFill>
                <a:srgbClr val="262673"/>
              </a:solidFill>
              <a:prstDash val="solid"/>
              <a:round/>
            </a:ln>
            <a:effectLst/>
          </p:spPr>
        </p:cxnSp>
        <p:cxnSp>
          <p:nvCxnSpPr>
            <p:cNvPr id="733" name="连接线"/>
            <p:cNvCxnSpPr>
              <a:stCxn id="713" idx="0"/>
              <a:endCxn id="722" idx="0"/>
            </p:cNvCxnSpPr>
            <p:nvPr/>
          </p:nvCxnSpPr>
          <p:spPr>
            <a:xfrm rot="16200000" flipH="1">
              <a:off x="3263900" y="2070100"/>
              <a:ext cx="3416300" cy="393700"/>
            </a:xfrm>
            <a:prstGeom prst="bentConnector3">
              <a:avLst>
                <a:gd name="adj1" fmla="val 36802"/>
              </a:avLst>
            </a:prstGeom>
            <a:ln w="12700" cap="flat">
              <a:solidFill>
                <a:srgbClr val="262673"/>
              </a:solidFill>
              <a:prstDash val="solid"/>
              <a:round/>
            </a:ln>
            <a:effectLst/>
          </p:spPr>
        </p:cxnSp>
        <p:sp>
          <p:nvSpPr>
            <p:cNvPr id="742" name="连接线"/>
            <p:cNvSpPr/>
            <p:nvPr/>
          </p:nvSpPr>
          <p:spPr>
            <a:xfrm>
              <a:off x="4780280" y="1126489"/>
              <a:ext cx="1958340" cy="1115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383"/>
                  </a:lnTo>
                  <a:lnTo>
                    <a:pt x="21600" y="13383"/>
                  </a:lnTo>
                  <a:lnTo>
                    <a:pt x="21600" y="21600"/>
                  </a:lnTo>
                </a:path>
              </a:pathLst>
            </a:custGeom>
            <a:noFill/>
            <a:ln w="12700" cap="flat">
              <a:solidFill>
                <a:srgbClr val="262673"/>
              </a:solidFill>
              <a:prstDash val="solid"/>
              <a:round/>
            </a:ln>
            <a:effectLst/>
          </p:spPr>
          <p:txBody>
            <a:bodyPr/>
            <a:lstStyle/>
            <a:p>
              <a:endParaRPr/>
            </a:p>
          </p:txBody>
        </p:sp>
        <p:sp>
          <p:nvSpPr>
            <p:cNvPr id="736" name="。。。"/>
            <p:cNvSpPr/>
            <p:nvPr/>
          </p:nvSpPr>
          <p:spPr>
            <a:xfrm>
              <a:off x="9648567" y="2198652"/>
              <a:ext cx="1022774" cy="3481494"/>
            </a:xfrm>
            <a:prstGeom prst="roundRect">
              <a:avLst>
                <a:gd name="adj" fmla="val 17700"/>
              </a:avLst>
            </a:prstGeom>
            <a:solidFill>
              <a:srgbClr val="0000FF">
                <a:alpha val="69018"/>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spcBef>
                  <a:spcPts val="600"/>
                </a:spcBef>
                <a:defRPr sz="2400" b="1">
                  <a:solidFill>
                    <a:srgbClr val="FFFFFF"/>
                  </a:solidFill>
                  <a:latin typeface="+mj-lt"/>
                  <a:ea typeface="+mj-ea"/>
                  <a:cs typeface="+mj-cs"/>
                  <a:sym typeface="微软雅黑"/>
                </a:defRPr>
              </a:lvl1pPr>
            </a:lstStyle>
            <a:p>
              <a:r>
                <a:t>。。。</a:t>
              </a:r>
            </a:p>
          </p:txBody>
        </p:sp>
        <p:sp>
          <p:nvSpPr>
            <p:cNvPr id="743" name="连接线"/>
            <p:cNvSpPr/>
            <p:nvPr/>
          </p:nvSpPr>
          <p:spPr>
            <a:xfrm>
              <a:off x="8317230" y="1816100"/>
              <a:ext cx="1841500" cy="38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12700" cap="flat">
              <a:solidFill>
                <a:srgbClr val="262673"/>
              </a:solidFill>
              <a:prstDash val="solid"/>
              <a:round/>
            </a:ln>
            <a:effectLst/>
          </p:spPr>
          <p:txBody>
            <a:bodyPr/>
            <a:lstStyle/>
            <a:p>
              <a:endParaRPr/>
            </a:p>
          </p:txBody>
        </p:sp>
      </p:grpSp>
      <p:sp>
        <p:nvSpPr>
          <p:cNvPr id="739" name="通过电阻参数的变化实现电测非电量的目的"/>
          <p:cNvSpPr txBox="1"/>
          <p:nvPr/>
        </p:nvSpPr>
        <p:spPr>
          <a:xfrm>
            <a:off x="8371275" y="1188302"/>
            <a:ext cx="3994009"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通过电阻参数的变化实现电测非电量的目的</a:t>
            </a:r>
          </a:p>
        </p:txBody>
      </p:sp>
      <p:sp>
        <p:nvSpPr>
          <p:cNvPr id="740" name="线条"/>
          <p:cNvSpPr/>
          <p:nvPr/>
        </p:nvSpPr>
        <p:spPr>
          <a:xfrm flipV="1">
            <a:off x="7491511" y="2048933"/>
            <a:ext cx="788889" cy="594916"/>
          </a:xfrm>
          <a:prstGeom prst="line">
            <a:avLst/>
          </a:prstGeom>
          <a:ln w="25400">
            <a:solidFill>
              <a:schemeClr val="accent4"/>
            </a:solidFill>
            <a:miter lim="400000"/>
            <a:tailEnd type="triangle"/>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739"/>
                                        </p:tgtEl>
                                        <p:attrNameLst>
                                          <p:attrName>style.visibility</p:attrName>
                                        </p:attrNameLst>
                                      </p:cBhvr>
                                      <p:to>
                                        <p:strVal val="visible"/>
                                      </p:to>
                                    </p:set>
                                    <p:anim calcmode="lin" valueType="num">
                                      <p:cBhvr>
                                        <p:cTn id="7" dur="1000" fill="hold"/>
                                        <p:tgtEl>
                                          <p:spTgt spid="739"/>
                                        </p:tgtEl>
                                        <p:attrNameLst>
                                          <p:attrName>ppt_x</p:attrName>
                                        </p:attrNameLst>
                                      </p:cBhvr>
                                      <p:tavLst>
                                        <p:tav tm="0">
                                          <p:val>
                                            <p:strVal val="#ppt_x"/>
                                          </p:val>
                                        </p:tav>
                                        <p:tav tm="100000">
                                          <p:val>
                                            <p:strVal val="#ppt_x"/>
                                          </p:val>
                                        </p:tav>
                                      </p:tavLst>
                                    </p:anim>
                                    <p:anim calcmode="lin" valueType="num">
                                      <p:cBhvr>
                                        <p:cTn id="8" dur="1000" fill="hold"/>
                                        <p:tgtEl>
                                          <p:spTgt spid="7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静态特性"/>
          <p:cNvSpPr txBox="1">
            <a:spLocks noGrp="1"/>
          </p:cNvSpPr>
          <p:nvPr>
            <p:ph type="title"/>
          </p:nvPr>
        </p:nvSpPr>
        <p:spPr>
          <a:prstGeom prst="rect">
            <a:avLst/>
          </a:prstGeom>
        </p:spPr>
        <p:txBody>
          <a:bodyPr/>
          <a:lstStyle/>
          <a:p>
            <a:r>
              <a:t>静态特性</a:t>
            </a:r>
          </a:p>
        </p:txBody>
      </p:sp>
      <p:sp>
        <p:nvSpPr>
          <p:cNvPr id="862" name="电阻丝的灵敏度系数K0表示单位应变所引起的电阻相对变化"/>
          <p:cNvSpPr txBox="1"/>
          <p:nvPr/>
        </p:nvSpPr>
        <p:spPr>
          <a:xfrm>
            <a:off x="639573" y="5436882"/>
            <a:ext cx="1066122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solidFill>
                  <a:srgbClr val="FF0000"/>
                </a:solidFill>
                <a:latin typeface="Times New Roman"/>
                <a:ea typeface="Times New Roman"/>
                <a:cs typeface="Times New Roman"/>
                <a:sym typeface="Times New Roman"/>
              </a:defRPr>
            </a:pPr>
            <a:r>
              <a:rPr>
                <a:latin typeface="+mj-lt"/>
                <a:ea typeface="+mj-ea"/>
                <a:cs typeface="+mj-cs"/>
                <a:sym typeface="微软雅黑"/>
              </a:rPr>
              <a:t>电阻丝的灵敏度系数</a:t>
            </a:r>
            <a:r>
              <a:rPr i="1"/>
              <a:t>K</a:t>
            </a:r>
            <a:r>
              <a:rPr baseline="-18214"/>
              <a:t>0</a:t>
            </a:r>
            <a:r>
              <a:rPr>
                <a:solidFill>
                  <a:srgbClr val="000099"/>
                </a:solidFill>
                <a:latin typeface="+mj-lt"/>
                <a:ea typeface="+mj-ea"/>
                <a:cs typeface="+mj-cs"/>
                <a:sym typeface="微软雅黑"/>
              </a:rPr>
              <a:t>表示单位应变所引起的电阻相对变化</a:t>
            </a:r>
          </a:p>
        </p:txBody>
      </p:sp>
      <p:sp>
        <p:nvSpPr>
          <p:cNvPr id="863" name="应变计的灵敏度系数K表示安装在被测试件上的应变计，其轴向单位应变所引起的电阻相对变化，值由实验测定。（批量生产中按比例抽样）"/>
          <p:cNvSpPr txBox="1"/>
          <p:nvPr/>
        </p:nvSpPr>
        <p:spPr>
          <a:xfrm>
            <a:off x="639573" y="6102739"/>
            <a:ext cx="11576492"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solidFill>
                  <a:srgbClr val="FF0000"/>
                </a:solidFill>
                <a:latin typeface="Times New Roman"/>
                <a:ea typeface="Times New Roman"/>
                <a:cs typeface="Times New Roman"/>
                <a:sym typeface="Times New Roman"/>
              </a:defRPr>
            </a:pPr>
            <a:r>
              <a:rPr>
                <a:latin typeface="+mj-lt"/>
                <a:ea typeface="+mj-ea"/>
                <a:cs typeface="+mj-cs"/>
                <a:sym typeface="微软雅黑"/>
              </a:rPr>
              <a:t>应变计的灵敏度系数</a:t>
            </a:r>
            <a:r>
              <a:rPr i="1"/>
              <a:t>K</a:t>
            </a:r>
            <a:r>
              <a:rPr>
                <a:solidFill>
                  <a:srgbClr val="000099"/>
                </a:solidFill>
                <a:latin typeface="+mj-lt"/>
                <a:ea typeface="+mj-ea"/>
                <a:cs typeface="+mj-cs"/>
                <a:sym typeface="微软雅黑"/>
              </a:rPr>
              <a:t>表示安装在被测试件上的应变计，其轴向单位应变所引起的电阻相对变化，值由实验测定。（批量生产中按比例抽样）</a:t>
            </a:r>
          </a:p>
        </p:txBody>
      </p:sp>
      <p:sp>
        <p:nvSpPr>
          <p:cNvPr id="864" name="一般情况下K&lt;K0"/>
          <p:cNvSpPr txBox="1"/>
          <p:nvPr/>
        </p:nvSpPr>
        <p:spPr>
          <a:xfrm>
            <a:off x="7000804" y="7399866"/>
            <a:ext cx="3604118"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600"/>
              </a:spcBef>
              <a:buClr>
                <a:srgbClr val="3333CC"/>
              </a:buClr>
              <a:buFont typeface="Wingdings"/>
              <a:defRPr sz="3800">
                <a:latin typeface="+mj-lt"/>
                <a:ea typeface="+mj-ea"/>
                <a:cs typeface="+mj-cs"/>
                <a:sym typeface="微软雅黑"/>
              </a:defRPr>
            </a:pPr>
            <a:r>
              <a:t>一般情况下</a:t>
            </a:r>
            <a:r>
              <a:rPr i="1">
                <a:latin typeface="Times New Roman"/>
                <a:ea typeface="Times New Roman"/>
                <a:cs typeface="Times New Roman"/>
                <a:sym typeface="Times New Roman"/>
              </a:rPr>
              <a:t>K</a:t>
            </a:r>
            <a:r>
              <a:rPr>
                <a:latin typeface="Times New Roman"/>
                <a:ea typeface="Times New Roman"/>
                <a:cs typeface="Times New Roman"/>
                <a:sym typeface="Times New Roman"/>
              </a:rPr>
              <a:t>&lt;</a:t>
            </a:r>
            <a:r>
              <a:rPr i="1">
                <a:latin typeface="Times New Roman"/>
                <a:ea typeface="Times New Roman"/>
                <a:cs typeface="Times New Roman"/>
                <a:sym typeface="Times New Roman"/>
              </a:rPr>
              <a:t>K</a:t>
            </a:r>
            <a:r>
              <a:rPr baseline="-15000">
                <a:latin typeface="Times New Roman"/>
                <a:ea typeface="Times New Roman"/>
                <a:cs typeface="Times New Roman"/>
                <a:sym typeface="Times New Roman"/>
              </a:rPr>
              <a:t>0</a:t>
            </a:r>
          </a:p>
        </p:txBody>
      </p:sp>
      <p:sp>
        <p:nvSpPr>
          <p:cNvPr id="865" name="灵敏系数K"/>
          <p:cNvSpPr txBox="1"/>
          <p:nvPr/>
        </p:nvSpPr>
        <p:spPr>
          <a:xfrm>
            <a:off x="733636" y="2028450"/>
            <a:ext cx="1799286"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灵敏系数K</a:t>
            </a:r>
          </a:p>
        </p:txBody>
      </p:sp>
      <p:grpSp>
        <p:nvGrpSpPr>
          <p:cNvPr id="868" name="成组"/>
          <p:cNvGrpSpPr/>
          <p:nvPr/>
        </p:nvGrpSpPr>
        <p:grpSpPr>
          <a:xfrm>
            <a:off x="639573" y="2890929"/>
            <a:ext cx="11683853" cy="1529793"/>
            <a:chOff x="0" y="0"/>
            <a:chExt cx="11683851" cy="1529791"/>
          </a:xfrm>
        </p:grpSpPr>
        <p:sp>
          <p:nvSpPr>
            <p:cNvPr id="866" name="当具有初始电阻值R的应变计粘贴于试件表面时，试件受力引起的表面应变，将传递给应变计的敏感栅，使其产生电阻相对变化          。实验证明，在一定的应变范围内，有下列关系"/>
            <p:cNvSpPr txBox="1"/>
            <p:nvPr/>
          </p:nvSpPr>
          <p:spPr>
            <a:xfrm>
              <a:off x="0" y="0"/>
              <a:ext cx="11683852" cy="1529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lvl1pPr>
            </a:lstStyle>
            <a:p>
              <a:r>
                <a:t>当具有初始电阻值R的应变计粘贴于试件表面时，试件受力引起的表面应变，将传递给应变计的敏感栅，使其产生电阻相对变化          。实验证明，在一定的应变范围内，有下列关系</a:t>
              </a:r>
            </a:p>
          </p:txBody>
        </p:sp>
        <mc:AlternateContent xmlns:mc="http://schemas.openxmlformats.org/markup-compatibility/2006" xmlns:a14="http://schemas.microsoft.com/office/drawing/2010/main">
          <mc:Choice Requires="a14">
            <p:sp>
              <p:nvSpPr>
                <p:cNvPr id="867" name="方程"/>
                <p:cNvSpPr txBox="1"/>
                <p:nvPr/>
              </p:nvSpPr>
              <p:spPr>
                <a:xfrm>
                  <a:off x="7031449" y="642035"/>
                  <a:ext cx="818327" cy="245721"/>
                </a:xfrm>
                <a:prstGeom prst="rect">
                  <a:avLst/>
                </a:prstGeom>
                <a:noFill/>
                <a:ln w="12700" cap="flat">
                  <a:noFill/>
                  <a:miter lim="400000"/>
                </a:ln>
                <a:effectLst/>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r>
                          <m:rPr>
                            <m:sty m:val="p"/>
                          </m:rPr>
                          <a:rPr sz="2800" i="1">
                            <a:solidFill>
                              <a:srgbClr val="000000"/>
                            </a:solidFill>
                            <a:latin typeface="Cambria Math" panose="02040503050406030204" pitchFamily="18" charset="0"/>
                          </a:rPr>
                          <m:t>Δ</m:t>
                        </m:r>
                        <m:r>
                          <a:rPr sz="2800" i="1">
                            <a:solidFill>
                              <a:srgbClr val="000000"/>
                            </a:solidFill>
                            <a:latin typeface="Cambria Math" panose="02040503050406030204" pitchFamily="18" charset="0"/>
                          </a:rPr>
                          <m:t>𝑅</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𝑅</m:t>
                        </m:r>
                      </m:oMath>
                    </m:oMathPara>
                  </a14:m>
                  <a:endParaRPr sz="2800"/>
                </a:p>
              </p:txBody>
            </p:sp>
          </mc:Choice>
          <mc:Fallback xmlns="">
            <p:sp>
              <p:nvSpPr>
                <p:cNvPr id="867" name="方程"/>
                <p:cNvSpPr txBox="1">
                  <a:spLocks noRot="1" noChangeAspect="1" noMove="1" noResize="1" noEditPoints="1" noAdjustHandles="1" noChangeArrowheads="1" noChangeShapeType="1" noTextEdit="1"/>
                </p:cNvSpPr>
                <p:nvPr/>
              </p:nvSpPr>
              <p:spPr>
                <a:xfrm>
                  <a:off x="7031449" y="642035"/>
                  <a:ext cx="818327" cy="245721"/>
                </a:xfrm>
                <a:prstGeom prst="rect">
                  <a:avLst/>
                </a:prstGeom>
                <a:blipFill>
                  <a:blip r:embed="rId2"/>
                  <a:stretch>
                    <a:fillRect r="-1481" b="-75000"/>
                  </a:stretch>
                </a:blipFill>
                <a:ln w="12700" cap="flat">
                  <a:noFill/>
                  <a:miter lim="400000"/>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9" name="方程"/>
              <p:cNvSpPr txBox="1"/>
              <p:nvPr/>
            </p:nvSpPr>
            <p:spPr>
              <a:xfrm>
                <a:off x="4208526" y="4498085"/>
                <a:ext cx="1500354" cy="757429"/>
              </a:xfrm>
              <a:prstGeom prst="rect">
                <a:avLst/>
              </a:prstGeom>
              <a:ln w="12700">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f>
                        <m:fPr>
                          <m:ctrlPr>
                            <a:rPr sz="2800" i="1">
                              <a:solidFill>
                                <a:srgbClr val="000000"/>
                              </a:solidFill>
                              <a:latin typeface="Cambria Math" panose="02040503050406030204" pitchFamily="18" charset="0"/>
                            </a:rPr>
                          </m:ctrlPr>
                        </m:fPr>
                        <m:num>
                          <m:r>
                            <m:rPr>
                              <m:sty m:val="p"/>
                            </m:rPr>
                            <a:rPr sz="2800" i="1">
                              <a:solidFill>
                                <a:srgbClr val="000000"/>
                              </a:solidFill>
                              <a:latin typeface="Cambria Math" panose="02040503050406030204" pitchFamily="18" charset="0"/>
                            </a:rPr>
                            <m:t>Δ</m:t>
                          </m:r>
                          <m:r>
                            <a:rPr sz="2800" i="1">
                              <a:solidFill>
                                <a:srgbClr val="000000"/>
                              </a:solidFill>
                              <a:latin typeface="Cambria Math" panose="02040503050406030204" pitchFamily="18" charset="0"/>
                            </a:rPr>
                            <m:t>𝑅</m:t>
                          </m:r>
                        </m:num>
                        <m:den>
                          <m:r>
                            <a:rPr sz="2800" i="1">
                              <a:solidFill>
                                <a:srgbClr val="000000"/>
                              </a:solidFill>
                              <a:latin typeface="Cambria Math" panose="02040503050406030204" pitchFamily="18" charset="0"/>
                            </a:rPr>
                            <m:t>𝑅</m:t>
                          </m:r>
                        </m:den>
                      </m:f>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𝐾</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𝜖</m:t>
                          </m:r>
                        </m:e>
                        <m:sub>
                          <m:r>
                            <a:rPr sz="2800" i="1">
                              <a:solidFill>
                                <a:srgbClr val="000000"/>
                              </a:solidFill>
                              <a:latin typeface="Cambria Math" panose="02040503050406030204" pitchFamily="18" charset="0"/>
                            </a:rPr>
                            <m:t>𝑥</m:t>
                          </m:r>
                        </m:sub>
                      </m:sSub>
                    </m:oMath>
                  </m:oMathPara>
                </a14:m>
                <a:endParaRPr sz="2800"/>
              </a:p>
            </p:txBody>
          </p:sp>
        </mc:Choice>
        <mc:Fallback xmlns="">
          <p:sp>
            <p:nvSpPr>
              <p:cNvPr id="869" name="方程"/>
              <p:cNvSpPr txBox="1">
                <a:spLocks noRot="1" noChangeAspect="1" noMove="1" noResize="1" noEditPoints="1" noAdjustHandles="1" noChangeArrowheads="1" noChangeShapeType="1" noTextEdit="1"/>
              </p:cNvSpPr>
              <p:nvPr/>
            </p:nvSpPr>
            <p:spPr>
              <a:xfrm>
                <a:off x="4208526" y="4498085"/>
                <a:ext cx="1500354" cy="757429"/>
              </a:xfrm>
              <a:prstGeom prst="rect">
                <a:avLst/>
              </a:prstGeom>
              <a:blipFill>
                <a:blip r:embed="rId3"/>
                <a:stretch>
                  <a:fillRect b="-5645"/>
                </a:stretch>
              </a:blipFill>
              <a:ln w="12700">
                <a:miter lim="400000"/>
              </a:ln>
            </p:spPr>
            <p:txBody>
              <a:bodyPr/>
              <a:lstStyle/>
              <a:p>
                <a:r>
                  <a:rPr lang="zh-CN" altLang="en-US">
                    <a:noFill/>
                  </a:rPr>
                  <a:t> </a:t>
                </a:r>
              </a:p>
            </p:txBody>
          </p:sp>
        </mc:Fallback>
      </mc:AlternateContent>
      <p:grpSp>
        <p:nvGrpSpPr>
          <p:cNvPr id="872" name="成组"/>
          <p:cNvGrpSpPr/>
          <p:nvPr/>
        </p:nvGrpSpPr>
        <p:grpSpPr>
          <a:xfrm>
            <a:off x="6133676" y="4767579"/>
            <a:ext cx="3265374" cy="482601"/>
            <a:chOff x="0" y="0"/>
            <a:chExt cx="3265373" cy="482600"/>
          </a:xfrm>
        </p:grpSpPr>
        <mc:AlternateContent xmlns:mc="http://schemas.openxmlformats.org/markup-compatibility/2006" xmlns:a14="http://schemas.microsoft.com/office/drawing/2010/main">
          <mc:Choice Requires="a14">
            <p:sp>
              <p:nvSpPr>
                <p:cNvPr id="870" name="方程"/>
                <p:cNvSpPr txBox="1"/>
                <p:nvPr/>
              </p:nvSpPr>
              <p:spPr>
                <a:xfrm>
                  <a:off x="737566" y="135061"/>
                  <a:ext cx="247835" cy="248751"/>
                </a:xfrm>
                <a:prstGeom prst="rect">
                  <a:avLst/>
                </a:prstGeom>
                <a:noFill/>
                <a:ln w="12700" cap="flat">
                  <a:noFill/>
                  <a:miter lim="400000"/>
                </a:ln>
                <a:effectLst/>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𝜖</m:t>
                            </m:r>
                          </m:e>
                          <m:sub>
                            <m:r>
                              <a:rPr sz="2800" i="1">
                                <a:solidFill>
                                  <a:srgbClr val="000000"/>
                                </a:solidFill>
                                <a:latin typeface="Cambria Math" panose="02040503050406030204" pitchFamily="18" charset="0"/>
                              </a:rPr>
                              <m:t>𝑥</m:t>
                            </m:r>
                          </m:sub>
                        </m:sSub>
                      </m:oMath>
                    </m:oMathPara>
                  </a14:m>
                  <a:endParaRPr sz="2800"/>
                </a:p>
              </p:txBody>
            </p:sp>
          </mc:Choice>
          <mc:Fallback xmlns="">
            <p:sp>
              <p:nvSpPr>
                <p:cNvPr id="870" name="方程"/>
                <p:cNvSpPr txBox="1">
                  <a:spLocks noRot="1" noChangeAspect="1" noMove="1" noResize="1" noEditPoints="1" noAdjustHandles="1" noChangeArrowheads="1" noChangeShapeType="1" noTextEdit="1"/>
                </p:cNvSpPr>
                <p:nvPr/>
              </p:nvSpPr>
              <p:spPr>
                <a:xfrm>
                  <a:off x="737566" y="135061"/>
                  <a:ext cx="247835" cy="248751"/>
                </a:xfrm>
                <a:prstGeom prst="rect">
                  <a:avLst/>
                </a:prstGeom>
                <a:blipFill>
                  <a:blip r:embed="rId4"/>
                  <a:stretch>
                    <a:fillRect r="-26829" b="-73171"/>
                  </a:stretch>
                </a:blipFill>
                <a:ln w="12700" cap="flat">
                  <a:noFill/>
                  <a:miter lim="400000"/>
                </a:ln>
                <a:effectLst/>
              </p:spPr>
              <p:txBody>
                <a:bodyPr/>
                <a:lstStyle/>
                <a:p>
                  <a:r>
                    <a:rPr lang="zh-CN" altLang="en-US">
                      <a:noFill/>
                    </a:rPr>
                    <a:t> </a:t>
                  </a:r>
                </a:p>
              </p:txBody>
            </p:sp>
          </mc:Fallback>
        </mc:AlternateContent>
        <p:sp>
          <p:nvSpPr>
            <p:cNvPr id="871" name="式中， 为应变计轴向应变"/>
            <p:cNvSpPr txBox="1"/>
            <p:nvPr/>
          </p:nvSpPr>
          <p:spPr>
            <a:xfrm>
              <a:off x="0" y="0"/>
              <a:ext cx="3265374"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a:lvl1pPr>
            </a:lstStyle>
            <a:p>
              <a:r>
                <a:t>式中， 为应变计轴向应变</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864"/>
                                        </p:tgtEl>
                                        <p:attrNameLst>
                                          <p:attrName>style.visibility</p:attrName>
                                        </p:attrNameLst>
                                      </p:cBhvr>
                                      <p:to>
                                        <p:strVal val="visible"/>
                                      </p:to>
                                    </p:set>
                                    <p:anim calcmode="lin" valueType="num">
                                      <p:cBhvr>
                                        <p:cTn id="7" dur="1000" fill="hold"/>
                                        <p:tgtEl>
                                          <p:spTgt spid="864"/>
                                        </p:tgtEl>
                                        <p:attrNameLst>
                                          <p:attrName>ppt_x</p:attrName>
                                        </p:attrNameLst>
                                      </p:cBhvr>
                                      <p:tavLst>
                                        <p:tav tm="0">
                                          <p:val>
                                            <p:strVal val="#ppt_x"/>
                                          </p:val>
                                        </p:tav>
                                        <p:tav tm="100000">
                                          <p:val>
                                            <p:strVal val="#ppt_x"/>
                                          </p:val>
                                        </p:tav>
                                      </p:tavLst>
                                    </p:anim>
                                    <p:anim calcmode="lin" valueType="num">
                                      <p:cBhvr>
                                        <p:cTn id="8" dur="1000" fill="hold"/>
                                        <p:tgtEl>
                                          <p:spTgt spid="8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由于传感器是多线的，线与线之间连接部分不在测量方向上，引起横向效应。"/>
          <p:cNvSpPr txBox="1"/>
          <p:nvPr/>
        </p:nvSpPr>
        <p:spPr>
          <a:xfrm>
            <a:off x="639573" y="2673519"/>
            <a:ext cx="1203084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buClr>
                <a:srgbClr val="3333CC"/>
              </a:buClr>
              <a:buFont typeface="Wingdings"/>
              <a:defRPr>
                <a:latin typeface="+mj-lt"/>
                <a:ea typeface="+mj-ea"/>
                <a:cs typeface="+mj-cs"/>
                <a:sym typeface="微软雅黑"/>
              </a:defRPr>
            </a:pPr>
            <a:r>
              <a:t>由于传感器是多线的，线与线之间连接部分不在测量方向上，引起横向效应。</a:t>
            </a:r>
          </a:p>
        </p:txBody>
      </p:sp>
      <p:grpSp>
        <p:nvGrpSpPr>
          <p:cNvPr id="878" name="成组"/>
          <p:cNvGrpSpPr/>
          <p:nvPr/>
        </p:nvGrpSpPr>
        <p:grpSpPr>
          <a:xfrm>
            <a:off x="2281766" y="3778715"/>
            <a:ext cx="3862367" cy="2998421"/>
            <a:chOff x="0" y="261721"/>
            <a:chExt cx="3862366" cy="2998419"/>
          </a:xfrm>
        </p:grpSpPr>
        <p:pic>
          <p:nvPicPr>
            <p:cNvPr id="875" name="timg.jpeg" descr="timg.jpeg"/>
            <p:cNvPicPr>
              <a:picLocks noChangeAspect="1"/>
            </p:cNvPicPr>
            <p:nvPr/>
          </p:nvPicPr>
          <p:blipFill>
            <a:blip r:embed="rId2">
              <a:extLst/>
            </a:blip>
            <a:srcRect t="5794" r="56264" b="4842"/>
            <a:stretch>
              <a:fillRect/>
            </a:stretch>
          </p:blipFill>
          <p:spPr>
            <a:xfrm>
              <a:off x="0" y="264806"/>
              <a:ext cx="3352007" cy="2995336"/>
            </a:xfrm>
            <a:custGeom>
              <a:avLst/>
              <a:gdLst/>
              <a:ahLst/>
              <a:cxnLst>
                <a:cxn ang="0">
                  <a:pos x="wd2" y="hd2"/>
                </a:cxn>
                <a:cxn ang="5400000">
                  <a:pos x="wd2" y="hd2"/>
                </a:cxn>
                <a:cxn ang="10800000">
                  <a:pos x="wd2" y="hd2"/>
                </a:cxn>
                <a:cxn ang="16200000">
                  <a:pos x="wd2" y="hd2"/>
                </a:cxn>
              </a:cxnLst>
              <a:rect l="0" t="0" r="r" b="b"/>
              <a:pathLst>
                <a:path w="21600" h="21577" extrusionOk="0">
                  <a:moveTo>
                    <a:pt x="0" y="0"/>
                  </a:moveTo>
                  <a:lnTo>
                    <a:pt x="0" y="7170"/>
                  </a:lnTo>
                  <a:lnTo>
                    <a:pt x="0" y="15741"/>
                  </a:lnTo>
                  <a:lnTo>
                    <a:pt x="133" y="15701"/>
                  </a:lnTo>
                  <a:cubicBezTo>
                    <a:pt x="206" y="15679"/>
                    <a:pt x="329" y="15699"/>
                    <a:pt x="407" y="15744"/>
                  </a:cubicBezTo>
                  <a:cubicBezTo>
                    <a:pt x="484" y="15788"/>
                    <a:pt x="897" y="15834"/>
                    <a:pt x="1322" y="15844"/>
                  </a:cubicBezTo>
                  <a:lnTo>
                    <a:pt x="2095" y="15864"/>
                  </a:lnTo>
                  <a:lnTo>
                    <a:pt x="2112" y="16836"/>
                  </a:lnTo>
                  <a:cubicBezTo>
                    <a:pt x="2122" y="17371"/>
                    <a:pt x="2141" y="17842"/>
                    <a:pt x="2153" y="17882"/>
                  </a:cubicBezTo>
                  <a:cubicBezTo>
                    <a:pt x="2166" y="17922"/>
                    <a:pt x="2180" y="17985"/>
                    <a:pt x="2184" y="18025"/>
                  </a:cubicBezTo>
                  <a:cubicBezTo>
                    <a:pt x="2189" y="18071"/>
                    <a:pt x="2948" y="18111"/>
                    <a:pt x="4240" y="18134"/>
                  </a:cubicBezTo>
                  <a:lnTo>
                    <a:pt x="6286" y="18168"/>
                  </a:lnTo>
                  <a:lnTo>
                    <a:pt x="6304" y="19646"/>
                  </a:lnTo>
                  <a:lnTo>
                    <a:pt x="6325" y="21124"/>
                  </a:lnTo>
                  <a:lnTo>
                    <a:pt x="6532" y="21236"/>
                  </a:lnTo>
                  <a:cubicBezTo>
                    <a:pt x="6645" y="21298"/>
                    <a:pt x="6824" y="21347"/>
                    <a:pt x="6931" y="21344"/>
                  </a:cubicBezTo>
                  <a:cubicBezTo>
                    <a:pt x="7119" y="21340"/>
                    <a:pt x="7125" y="21331"/>
                    <a:pt x="7143" y="20944"/>
                  </a:cubicBezTo>
                  <a:cubicBezTo>
                    <a:pt x="7157" y="20648"/>
                    <a:pt x="7194" y="20514"/>
                    <a:pt x="7294" y="20421"/>
                  </a:cubicBezTo>
                  <a:cubicBezTo>
                    <a:pt x="7367" y="20352"/>
                    <a:pt x="7452" y="20314"/>
                    <a:pt x="7483" y="20335"/>
                  </a:cubicBezTo>
                  <a:cubicBezTo>
                    <a:pt x="7584" y="20405"/>
                    <a:pt x="16466" y="20368"/>
                    <a:pt x="16529" y="20298"/>
                  </a:cubicBezTo>
                  <a:cubicBezTo>
                    <a:pt x="16566" y="20256"/>
                    <a:pt x="16673" y="20269"/>
                    <a:pt x="16807" y="20332"/>
                  </a:cubicBezTo>
                  <a:cubicBezTo>
                    <a:pt x="17018" y="20431"/>
                    <a:pt x="17029" y="20429"/>
                    <a:pt x="17089" y="20255"/>
                  </a:cubicBezTo>
                  <a:cubicBezTo>
                    <a:pt x="17142" y="20099"/>
                    <a:pt x="17166" y="20085"/>
                    <a:pt x="17283" y="20155"/>
                  </a:cubicBezTo>
                  <a:cubicBezTo>
                    <a:pt x="17407" y="20229"/>
                    <a:pt x="17410" y="20245"/>
                    <a:pt x="17316" y="20361"/>
                  </a:cubicBezTo>
                  <a:cubicBezTo>
                    <a:pt x="17258" y="20433"/>
                    <a:pt x="17214" y="20615"/>
                    <a:pt x="17214" y="20784"/>
                  </a:cubicBezTo>
                  <a:cubicBezTo>
                    <a:pt x="17214" y="20947"/>
                    <a:pt x="17185" y="21101"/>
                    <a:pt x="17148" y="21127"/>
                  </a:cubicBezTo>
                  <a:cubicBezTo>
                    <a:pt x="17101" y="21159"/>
                    <a:pt x="17101" y="21201"/>
                    <a:pt x="17150" y="21267"/>
                  </a:cubicBezTo>
                  <a:cubicBezTo>
                    <a:pt x="17200" y="21334"/>
                    <a:pt x="17201" y="21377"/>
                    <a:pt x="17153" y="21410"/>
                  </a:cubicBezTo>
                  <a:cubicBezTo>
                    <a:pt x="17115" y="21436"/>
                    <a:pt x="17099" y="21486"/>
                    <a:pt x="17117" y="21519"/>
                  </a:cubicBezTo>
                  <a:cubicBezTo>
                    <a:pt x="17151" y="21581"/>
                    <a:pt x="17853" y="21600"/>
                    <a:pt x="17943" y="21541"/>
                  </a:cubicBezTo>
                  <a:cubicBezTo>
                    <a:pt x="17971" y="21523"/>
                    <a:pt x="17965" y="21469"/>
                    <a:pt x="17930" y="21421"/>
                  </a:cubicBezTo>
                  <a:cubicBezTo>
                    <a:pt x="17891" y="21368"/>
                    <a:pt x="17871" y="20719"/>
                    <a:pt x="17879" y="19752"/>
                  </a:cubicBezTo>
                  <a:lnTo>
                    <a:pt x="17892" y="18168"/>
                  </a:lnTo>
                  <a:lnTo>
                    <a:pt x="19746" y="18151"/>
                  </a:lnTo>
                  <a:lnTo>
                    <a:pt x="21600" y="18131"/>
                  </a:lnTo>
                  <a:lnTo>
                    <a:pt x="21600" y="11284"/>
                  </a:lnTo>
                  <a:lnTo>
                    <a:pt x="21600" y="4440"/>
                  </a:lnTo>
                  <a:lnTo>
                    <a:pt x="19828" y="4440"/>
                  </a:lnTo>
                  <a:cubicBezTo>
                    <a:pt x="18207" y="4440"/>
                    <a:pt x="18053" y="4429"/>
                    <a:pt x="17999" y="4314"/>
                  </a:cubicBezTo>
                  <a:cubicBezTo>
                    <a:pt x="17967" y="4245"/>
                    <a:pt x="17951" y="4119"/>
                    <a:pt x="17963" y="4037"/>
                  </a:cubicBezTo>
                  <a:cubicBezTo>
                    <a:pt x="17983" y="3902"/>
                    <a:pt x="17950" y="3885"/>
                    <a:pt x="17636" y="3871"/>
                  </a:cubicBezTo>
                  <a:cubicBezTo>
                    <a:pt x="17341" y="3858"/>
                    <a:pt x="17277" y="3879"/>
                    <a:pt x="17217" y="4005"/>
                  </a:cubicBezTo>
                  <a:cubicBezTo>
                    <a:pt x="17177" y="4087"/>
                    <a:pt x="17160" y="4183"/>
                    <a:pt x="17181" y="4220"/>
                  </a:cubicBezTo>
                  <a:cubicBezTo>
                    <a:pt x="17283" y="4405"/>
                    <a:pt x="16898" y="4441"/>
                    <a:pt x="14912" y="4423"/>
                  </a:cubicBezTo>
                  <a:lnTo>
                    <a:pt x="12864" y="4403"/>
                  </a:lnTo>
                  <a:lnTo>
                    <a:pt x="12846" y="2682"/>
                  </a:lnTo>
                  <a:cubicBezTo>
                    <a:pt x="12829" y="968"/>
                    <a:pt x="12859" y="688"/>
                    <a:pt x="13048" y="815"/>
                  </a:cubicBezTo>
                  <a:cubicBezTo>
                    <a:pt x="13094" y="845"/>
                    <a:pt x="13090" y="821"/>
                    <a:pt x="13040" y="752"/>
                  </a:cubicBezTo>
                  <a:cubicBezTo>
                    <a:pt x="12996" y="691"/>
                    <a:pt x="12979" y="621"/>
                    <a:pt x="13002" y="595"/>
                  </a:cubicBezTo>
                  <a:cubicBezTo>
                    <a:pt x="13089" y="497"/>
                    <a:pt x="13224" y="552"/>
                    <a:pt x="13281" y="709"/>
                  </a:cubicBezTo>
                  <a:cubicBezTo>
                    <a:pt x="13336" y="862"/>
                    <a:pt x="13338" y="863"/>
                    <a:pt x="13342" y="723"/>
                  </a:cubicBezTo>
                  <a:cubicBezTo>
                    <a:pt x="13344" y="642"/>
                    <a:pt x="13315" y="539"/>
                    <a:pt x="13276" y="495"/>
                  </a:cubicBezTo>
                  <a:cubicBezTo>
                    <a:pt x="13197" y="406"/>
                    <a:pt x="13258" y="233"/>
                    <a:pt x="13347" y="294"/>
                  </a:cubicBezTo>
                  <a:cubicBezTo>
                    <a:pt x="13378" y="316"/>
                    <a:pt x="13415" y="308"/>
                    <a:pt x="13432" y="277"/>
                  </a:cubicBezTo>
                  <a:cubicBezTo>
                    <a:pt x="13448" y="247"/>
                    <a:pt x="13725" y="228"/>
                    <a:pt x="14045" y="234"/>
                  </a:cubicBezTo>
                  <a:cubicBezTo>
                    <a:pt x="14512" y="244"/>
                    <a:pt x="14634" y="225"/>
                    <a:pt x="14664" y="137"/>
                  </a:cubicBezTo>
                  <a:cubicBezTo>
                    <a:pt x="14685" y="77"/>
                    <a:pt x="14741" y="45"/>
                    <a:pt x="14790" y="66"/>
                  </a:cubicBezTo>
                  <a:cubicBezTo>
                    <a:pt x="14832" y="84"/>
                    <a:pt x="14852" y="54"/>
                    <a:pt x="14864" y="0"/>
                  </a:cubicBezTo>
                  <a:lnTo>
                    <a:pt x="0" y="0"/>
                  </a:lnTo>
                  <a:close/>
                </a:path>
              </a:pathLst>
            </a:custGeom>
            <a:ln w="12700" cap="flat">
              <a:noFill/>
              <a:miter lim="400000"/>
            </a:ln>
            <a:effectLst/>
          </p:spPr>
        </p:pic>
        <p:sp>
          <p:nvSpPr>
            <p:cNvPr id="876" name="εx"/>
            <p:cNvSpPr/>
            <p:nvPr/>
          </p:nvSpPr>
          <p:spPr>
            <a:xfrm>
              <a:off x="2592366" y="841862"/>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r>
                <a:t>ε</a:t>
              </a:r>
              <a:r>
                <a:rPr baseline="-5999"/>
                <a:t>x</a:t>
              </a:r>
            </a:p>
          </p:txBody>
        </p:sp>
        <p:sp>
          <p:nvSpPr>
            <p:cNvPr id="877" name="εy"/>
            <p:cNvSpPr/>
            <p:nvPr/>
          </p:nvSpPr>
          <p:spPr>
            <a:xfrm>
              <a:off x="2058966" y="261721"/>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r>
                <a:t>ε</a:t>
              </a:r>
              <a:r>
                <a:rPr baseline="-5999"/>
                <a:t>y</a:t>
              </a:r>
            </a:p>
          </p:txBody>
        </p:sp>
      </p:grpSp>
      <p:grpSp>
        <p:nvGrpSpPr>
          <p:cNvPr id="882" name="成组"/>
          <p:cNvGrpSpPr/>
          <p:nvPr/>
        </p:nvGrpSpPr>
        <p:grpSpPr>
          <a:xfrm>
            <a:off x="7034701" y="3861198"/>
            <a:ext cx="4346912" cy="3541713"/>
            <a:chOff x="0" y="111548"/>
            <a:chExt cx="4346911" cy="3541712"/>
          </a:xfrm>
        </p:grpSpPr>
        <p:pic>
          <p:nvPicPr>
            <p:cNvPr id="879" name="timg.jpeg" descr="timg.jpeg"/>
            <p:cNvPicPr>
              <a:picLocks noChangeAspect="1"/>
            </p:cNvPicPr>
            <p:nvPr/>
          </p:nvPicPr>
          <p:blipFill>
            <a:blip r:embed="rId2">
              <a:extLst/>
            </a:blip>
            <a:srcRect l="47342" b="14704"/>
            <a:stretch>
              <a:fillRect/>
            </a:stretch>
          </p:blipFill>
          <p:spPr>
            <a:xfrm>
              <a:off x="0" y="111548"/>
              <a:ext cx="4118724" cy="2917756"/>
            </a:xfrm>
            <a:prstGeom prst="rect">
              <a:avLst/>
            </a:prstGeom>
            <a:ln w="12700" cap="flat">
              <a:noFill/>
              <a:miter lim="400000"/>
            </a:ln>
            <a:effectLst/>
          </p:spPr>
        </p:pic>
        <p:sp>
          <p:nvSpPr>
            <p:cNvPr id="880" name="εx"/>
            <p:cNvSpPr/>
            <p:nvPr/>
          </p:nvSpPr>
          <p:spPr>
            <a:xfrm>
              <a:off x="3076911" y="2383260"/>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r>
                <a:t>ε</a:t>
              </a:r>
              <a:r>
                <a:rPr baseline="-5999"/>
                <a:t>x</a:t>
              </a:r>
            </a:p>
          </p:txBody>
        </p:sp>
        <p:sp>
          <p:nvSpPr>
            <p:cNvPr id="881" name="εy"/>
            <p:cNvSpPr/>
            <p:nvPr/>
          </p:nvSpPr>
          <p:spPr>
            <a:xfrm>
              <a:off x="704551" y="261721"/>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r>
                <a:t>ε</a:t>
              </a:r>
              <a:r>
                <a:rPr baseline="-5999"/>
                <a:t>y</a:t>
              </a:r>
            </a:p>
          </p:txBody>
        </p:sp>
      </p:grpSp>
      <p:grpSp>
        <p:nvGrpSpPr>
          <p:cNvPr id="890" name="成组"/>
          <p:cNvGrpSpPr/>
          <p:nvPr/>
        </p:nvGrpSpPr>
        <p:grpSpPr>
          <a:xfrm>
            <a:off x="1122137" y="5052964"/>
            <a:ext cx="6108583" cy="1346201"/>
            <a:chOff x="-50799" y="274066"/>
            <a:chExt cx="6108581" cy="1346200"/>
          </a:xfrm>
        </p:grpSpPr>
        <p:grpSp>
          <p:nvGrpSpPr>
            <p:cNvPr id="887" name="成组"/>
            <p:cNvGrpSpPr/>
            <p:nvPr/>
          </p:nvGrpSpPr>
          <p:grpSpPr>
            <a:xfrm>
              <a:off x="647581" y="274066"/>
              <a:ext cx="5410201" cy="1346201"/>
              <a:chOff x="0" y="274066"/>
              <a:chExt cx="5410200" cy="1346200"/>
            </a:xfrm>
          </p:grpSpPr>
          <p:pic>
            <p:nvPicPr>
              <p:cNvPr id="883" name="线条" descr="线条"/>
              <p:cNvPicPr>
                <a:picLocks/>
              </p:cNvPicPr>
              <p:nvPr/>
            </p:nvPicPr>
            <p:blipFill>
              <a:blip r:embed="rId3">
                <a:extLst/>
              </a:blip>
              <a:stretch>
                <a:fillRect/>
              </a:stretch>
            </p:blipFill>
            <p:spPr>
              <a:xfrm>
                <a:off x="3772560" y="378379"/>
                <a:ext cx="1119753" cy="405591"/>
              </a:xfrm>
              <a:prstGeom prst="rect">
                <a:avLst/>
              </a:prstGeom>
              <a:effectLst/>
            </p:spPr>
          </p:pic>
          <p:sp>
            <p:nvSpPr>
              <p:cNvPr id="885" name="σ"/>
              <p:cNvSpPr/>
              <p:nvPr/>
            </p:nvSpPr>
            <p:spPr>
              <a:xfrm>
                <a:off x="4140200" y="274066"/>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355600">
                  <a:defRPr sz="3000">
                    <a:solidFill>
                      <a:schemeClr val="accent5">
                        <a:hueOff val="-82419"/>
                        <a:satOff val="-9513"/>
                        <a:lumOff val="-16343"/>
                      </a:schemeClr>
                    </a:solidFill>
                  </a:defRPr>
                </a:lvl1pPr>
              </a:lstStyle>
              <a:p>
                <a:r>
                  <a:t>σ</a:t>
                </a:r>
              </a:p>
            </p:txBody>
          </p:sp>
          <p:sp>
            <p:nvSpPr>
              <p:cNvPr id="886" name="σ"/>
              <p:cNvSpPr/>
              <p:nvPr/>
            </p:nvSpPr>
            <p:spPr>
              <a:xfrm>
                <a:off x="0" y="350266"/>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355600">
                  <a:defRPr sz="3000">
                    <a:solidFill>
                      <a:schemeClr val="accent5">
                        <a:hueOff val="-82419"/>
                        <a:satOff val="-9513"/>
                        <a:lumOff val="-16343"/>
                      </a:schemeClr>
                    </a:solidFill>
                  </a:defRPr>
                </a:lvl1pPr>
              </a:lstStyle>
              <a:p>
                <a:r>
                  <a:t>σ</a:t>
                </a:r>
              </a:p>
            </p:txBody>
          </p:sp>
        </p:grpSp>
        <p:pic>
          <p:nvPicPr>
            <p:cNvPr id="888" name="线条" descr="线条"/>
            <p:cNvPicPr>
              <a:picLocks/>
            </p:cNvPicPr>
            <p:nvPr/>
          </p:nvPicPr>
          <p:blipFill>
            <a:blip r:embed="rId4">
              <a:extLst/>
            </a:blip>
            <a:stretch>
              <a:fillRect/>
            </a:stretch>
          </p:blipFill>
          <p:spPr>
            <a:xfrm rot="10800000">
              <a:off x="-50800" y="366874"/>
              <a:ext cx="1215107" cy="405591"/>
            </a:xfrm>
            <a:prstGeom prst="rect">
              <a:avLst/>
            </a:prstGeom>
            <a:effectLst/>
          </p:spPr>
        </p:pic>
      </p:grpSp>
      <p:sp>
        <p:nvSpPr>
          <p:cNvPr id="891" name="横向效应H"/>
          <p:cNvSpPr txBox="1"/>
          <p:nvPr/>
        </p:nvSpPr>
        <p:spPr>
          <a:xfrm>
            <a:off x="652273" y="2096888"/>
            <a:ext cx="2008405"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横向效应H</a:t>
            </a:r>
          </a:p>
        </p:txBody>
      </p:sp>
      <p:sp>
        <p:nvSpPr>
          <p:cNvPr id="892" name="静态特性"/>
          <p:cNvSpPr txBox="1">
            <a:spLocks noGrp="1"/>
          </p:cNvSpPr>
          <p:nvPr>
            <p:ph type="title"/>
          </p:nvPr>
        </p:nvSpPr>
        <p:spPr>
          <a:prstGeom prst="rect">
            <a:avLst/>
          </a:prstGeom>
        </p:spPr>
        <p:txBody>
          <a:bodyPr/>
          <a:lstStyle/>
          <a:p>
            <a:r>
              <a:t>静态特性</a:t>
            </a:r>
          </a:p>
        </p:txBody>
      </p:sp>
      <p:pic>
        <p:nvPicPr>
          <p:cNvPr id="893" name="image.pdf" descr="image.pdf"/>
          <p:cNvPicPr>
            <a:picLocks noChangeAspect="1"/>
          </p:cNvPicPr>
          <p:nvPr/>
        </p:nvPicPr>
        <p:blipFill>
          <a:blip r:embed="rId5">
            <a:extLst/>
          </a:blip>
          <a:stretch>
            <a:fillRect/>
          </a:stretch>
        </p:blipFill>
        <p:spPr>
          <a:xfrm>
            <a:off x="3793066" y="7711864"/>
            <a:ext cx="6452730" cy="693138"/>
          </a:xfrm>
          <a:prstGeom prst="rect">
            <a:avLst/>
          </a:prstGeom>
          <a:ln w="12700">
            <a:miter lim="400000"/>
          </a:ln>
        </p:spPr>
      </p:pic>
      <p:sp>
        <p:nvSpPr>
          <p:cNvPr id="894" name="敏感栅总的电阻相对变化为"/>
          <p:cNvSpPr txBox="1"/>
          <p:nvPr/>
        </p:nvSpPr>
        <p:spPr>
          <a:xfrm>
            <a:off x="461162" y="6983271"/>
            <a:ext cx="1094570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650240">
              <a:buClr>
                <a:srgbClr val="3333CC"/>
              </a:buClr>
              <a:buFont typeface="Wingdings"/>
              <a:defRPr>
                <a:latin typeface="+mj-lt"/>
                <a:ea typeface="+mj-ea"/>
                <a:cs typeface="+mj-cs"/>
                <a:sym typeface="微软雅黑"/>
              </a:defRPr>
            </a:pPr>
            <a:r>
              <a:t>敏感栅总的电阻相对变化为</a:t>
            </a:r>
          </a:p>
        </p:txBody>
      </p:sp>
      <p:grpSp>
        <p:nvGrpSpPr>
          <p:cNvPr id="898" name="成组"/>
          <p:cNvGrpSpPr/>
          <p:nvPr/>
        </p:nvGrpSpPr>
        <p:grpSpPr>
          <a:xfrm>
            <a:off x="530071" y="8478455"/>
            <a:ext cx="9288499" cy="631404"/>
            <a:chOff x="0" y="43493"/>
            <a:chExt cx="9288498" cy="631403"/>
          </a:xfrm>
        </p:grpSpPr>
        <p:sp>
          <p:nvSpPr>
            <p:cNvPr id="895" name="其中，               ，"/>
            <p:cNvSpPr/>
            <p:nvPr/>
          </p:nvSpPr>
          <p:spPr>
            <a:xfrm>
              <a:off x="0" y="304799"/>
              <a:ext cx="92884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650240">
                <a:buClr>
                  <a:srgbClr val="3333CC"/>
                </a:buClr>
                <a:buFont typeface="Wingdings"/>
                <a:defRPr sz="3600">
                  <a:latin typeface="+mj-lt"/>
                  <a:ea typeface="+mj-ea"/>
                  <a:cs typeface="+mj-cs"/>
                  <a:sym typeface="微软雅黑"/>
                </a:defRPr>
              </a:pPr>
              <a:r>
                <a:rPr sz="2800"/>
                <a:t>其中，               ，</a:t>
              </a:r>
            </a:p>
          </p:txBody>
        </p:sp>
        <p:pic>
          <p:nvPicPr>
            <p:cNvPr id="896" name="image.pdf" descr="image.pdf"/>
            <p:cNvPicPr>
              <a:picLocks noChangeAspect="1"/>
            </p:cNvPicPr>
            <p:nvPr/>
          </p:nvPicPr>
          <p:blipFill>
            <a:blip r:embed="rId6">
              <a:extLst/>
            </a:blip>
            <a:stretch>
              <a:fillRect/>
            </a:stretch>
          </p:blipFill>
          <p:spPr>
            <a:xfrm>
              <a:off x="1692567" y="43493"/>
              <a:ext cx="1616207" cy="602558"/>
            </a:xfrm>
            <a:prstGeom prst="rect">
              <a:avLst/>
            </a:prstGeom>
            <a:ln w="12700" cap="flat">
              <a:noFill/>
              <a:miter lim="400000"/>
            </a:ln>
            <a:effectLst/>
          </p:spPr>
        </p:pic>
        <p:pic>
          <p:nvPicPr>
            <p:cNvPr id="897" name="image.pdf" descr="image.pdf"/>
            <p:cNvPicPr>
              <a:picLocks noChangeAspect="1"/>
            </p:cNvPicPr>
            <p:nvPr/>
          </p:nvPicPr>
          <p:blipFill>
            <a:blip r:embed="rId7">
              <a:extLst/>
            </a:blip>
            <a:stretch>
              <a:fillRect/>
            </a:stretch>
          </p:blipFill>
          <p:spPr>
            <a:xfrm>
              <a:off x="3467382" y="102343"/>
              <a:ext cx="1842475" cy="572554"/>
            </a:xfrm>
            <a:prstGeom prst="rect">
              <a:avLst/>
            </a:prstGeom>
            <a:ln w="12700" cap="flat">
              <a:noFill/>
              <a:miter lim="400000"/>
            </a:ln>
            <a:effectLst/>
          </p:spPr>
        </p:pic>
      </p:grpSp>
      <p:sp>
        <p:nvSpPr>
          <p:cNvPr id="2" name="灯片编号占位符 1"/>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横向效应"/>
          <p:cNvSpPr txBox="1"/>
          <p:nvPr/>
        </p:nvSpPr>
        <p:spPr>
          <a:xfrm>
            <a:off x="652273" y="1952977"/>
            <a:ext cx="1773415"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横向效应</a:t>
            </a:r>
          </a:p>
        </p:txBody>
      </p:sp>
      <p:sp>
        <p:nvSpPr>
          <p:cNvPr id="901" name="标定情况下："/>
          <p:cNvSpPr txBox="1"/>
          <p:nvPr/>
        </p:nvSpPr>
        <p:spPr>
          <a:xfrm>
            <a:off x="639573" y="2819571"/>
            <a:ext cx="21463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标定情况下：</a:t>
            </a:r>
          </a:p>
        </p:txBody>
      </p:sp>
      <mc:AlternateContent xmlns:mc="http://schemas.openxmlformats.org/markup-compatibility/2006" xmlns:a14="http://schemas.microsoft.com/office/drawing/2010/main">
        <mc:Choice Requires="a14">
          <p:sp>
            <p:nvSpPr>
              <p:cNvPr id="902" name="方程"/>
              <p:cNvSpPr txBox="1"/>
              <p:nvPr/>
            </p:nvSpPr>
            <p:spPr>
              <a:xfrm>
                <a:off x="4108906" y="3012785"/>
                <a:ext cx="3155415" cy="332316"/>
              </a:xfrm>
              <a:prstGeom prst="rect">
                <a:avLst/>
              </a:prstGeom>
              <a:ln w="12700">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r>
                        <m:rPr>
                          <m:sty m:val="p"/>
                        </m:rPr>
                        <a:rPr sz="2800" i="1">
                          <a:solidFill>
                            <a:srgbClr val="000000"/>
                          </a:solidFill>
                          <a:latin typeface="Cambria Math" panose="02040503050406030204" pitchFamily="18" charset="0"/>
                        </a:rPr>
                        <m:t>Δ</m:t>
                      </m:r>
                      <m:r>
                        <a:rPr sz="2800" i="1">
                          <a:solidFill>
                            <a:srgbClr val="000000"/>
                          </a:solidFill>
                          <a:latin typeface="Cambria Math" panose="02040503050406030204" pitchFamily="18" charset="0"/>
                        </a:rPr>
                        <m:t>𝑅</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𝑅</m:t>
                      </m:r>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𝐾</m:t>
                          </m:r>
                        </m:e>
                        <m:sub>
                          <m:r>
                            <a:rPr sz="2800" i="1">
                              <a:solidFill>
                                <a:srgbClr val="000000"/>
                              </a:solidFill>
                              <a:latin typeface="Cambria Math" panose="02040503050406030204" pitchFamily="18" charset="0"/>
                            </a:rPr>
                            <m:t>𝑥</m:t>
                          </m:r>
                        </m:sub>
                      </m:sSub>
                      <m:r>
                        <a:rPr sz="2800" i="1">
                          <a:solidFill>
                            <a:srgbClr val="000000"/>
                          </a:solidFill>
                          <a:latin typeface="Cambria Math" panose="02040503050406030204" pitchFamily="18" charset="0"/>
                        </a:rPr>
                        <m:t>(1+</m:t>
                      </m:r>
                      <m:r>
                        <a:rPr sz="2800" i="1">
                          <a:solidFill>
                            <a:srgbClr val="000000"/>
                          </a:solidFill>
                          <a:latin typeface="Cambria Math" panose="02040503050406030204" pitchFamily="18" charset="0"/>
                        </a:rPr>
                        <m:t>𝑎𝐻</m:t>
                      </m:r>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𝜖</m:t>
                          </m:r>
                        </m:e>
                        <m:sub>
                          <m:r>
                            <a:rPr sz="2800" i="1">
                              <a:solidFill>
                                <a:srgbClr val="000000"/>
                              </a:solidFill>
                              <a:latin typeface="Cambria Math" panose="02040503050406030204" pitchFamily="18" charset="0"/>
                            </a:rPr>
                            <m:t>𝑥</m:t>
                          </m:r>
                        </m:sub>
                      </m:sSub>
                    </m:oMath>
                  </m:oMathPara>
                </a14:m>
                <a:endParaRPr sz="2800"/>
              </a:p>
            </p:txBody>
          </p:sp>
        </mc:Choice>
        <mc:Fallback xmlns="">
          <p:sp>
            <p:nvSpPr>
              <p:cNvPr id="902" name="方程"/>
              <p:cNvSpPr txBox="1">
                <a:spLocks noRot="1" noChangeAspect="1" noMove="1" noResize="1" noEditPoints="1" noAdjustHandles="1" noChangeArrowheads="1" noChangeShapeType="1" noTextEdit="1"/>
              </p:cNvSpPr>
              <p:nvPr/>
            </p:nvSpPr>
            <p:spPr>
              <a:xfrm>
                <a:off x="4108906" y="3012785"/>
                <a:ext cx="3155415" cy="332316"/>
              </a:xfrm>
              <a:prstGeom prst="rect">
                <a:avLst/>
              </a:prstGeom>
              <a:blipFill>
                <a:blip r:embed="rId2"/>
                <a:stretch>
                  <a:fillRect r="-8301" b="-30909"/>
                </a:stretch>
              </a:blipFill>
              <a:ln w="12700">
                <a:miter lim="400000"/>
              </a:ln>
            </p:spPr>
            <p:txBody>
              <a:bodyPr/>
              <a:lstStyle/>
              <a:p>
                <a:r>
                  <a:rPr lang="zh-CN" altLang="en-US">
                    <a:noFill/>
                  </a:rPr>
                  <a:t> </a:t>
                </a:r>
              </a:p>
            </p:txBody>
          </p:sp>
        </mc:Fallback>
      </mc:AlternateContent>
      <p:sp>
        <p:nvSpPr>
          <p:cNvPr id="903" name="注意，εy与εx的方向往往相反，所以横向应变总是起着抵消纵向应变效应的作用。横向效应使传感器的灵敏度系数下降。"/>
          <p:cNvSpPr txBox="1"/>
          <p:nvPr/>
        </p:nvSpPr>
        <p:spPr>
          <a:xfrm>
            <a:off x="639573" y="3705436"/>
            <a:ext cx="11725653"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3200"/>
              </a:spcBef>
              <a:buClr>
                <a:srgbClr val="3333CC"/>
              </a:buClr>
              <a:buFont typeface="Wingdings"/>
              <a:defRPr>
                <a:latin typeface="宋体"/>
                <a:ea typeface="宋体"/>
                <a:cs typeface="宋体"/>
                <a:sym typeface="宋体"/>
              </a:defRPr>
            </a:pPr>
            <a:r>
              <a:t>注意，ε</a:t>
            </a:r>
            <a:r>
              <a:rPr baseline="-5999"/>
              <a:t>y</a:t>
            </a:r>
            <a:r>
              <a:t>与ε</a:t>
            </a:r>
            <a:r>
              <a:rPr baseline="-5999"/>
              <a:t>x</a:t>
            </a:r>
            <a:r>
              <a:t>的方向往往相反，所以横向应变总是起着抵消纵向应变效应的作用。</a:t>
            </a:r>
            <a:r>
              <a:rPr>
                <a:solidFill>
                  <a:srgbClr val="FA0000"/>
                </a:solidFill>
              </a:rPr>
              <a:t>横向效应使传感器的灵敏度系数下降。</a:t>
            </a:r>
          </a:p>
        </p:txBody>
      </p:sp>
      <p:sp>
        <p:nvSpPr>
          <p:cNvPr id="904" name="横向效应系数H为："/>
          <p:cNvSpPr txBox="1"/>
          <p:nvPr/>
        </p:nvSpPr>
        <p:spPr>
          <a:xfrm>
            <a:off x="639573" y="5486399"/>
            <a:ext cx="311430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r>
              <a:t>横向效应系数H为：</a:t>
            </a:r>
          </a:p>
        </p:txBody>
      </p:sp>
      <mc:AlternateContent xmlns:mc="http://schemas.openxmlformats.org/markup-compatibility/2006" xmlns:a14="http://schemas.microsoft.com/office/drawing/2010/main">
        <mc:Choice Requires="a14">
          <p:sp>
            <p:nvSpPr>
              <p:cNvPr id="905" name="方程"/>
              <p:cNvSpPr txBox="1"/>
              <p:nvPr/>
            </p:nvSpPr>
            <p:spPr>
              <a:xfrm>
                <a:off x="4604968" y="5293145"/>
                <a:ext cx="2433424" cy="894510"/>
              </a:xfrm>
              <a:prstGeom prst="rect">
                <a:avLst/>
              </a:prstGeom>
              <a:ln w="25400">
                <a:solidFill>
                  <a:schemeClr val="accent4">
                    <a:hueOff val="366961"/>
                    <a:satOff val="4172"/>
                    <a:lumOff val="11129"/>
                  </a:schemeClr>
                </a:solidFill>
                <a:prstDash val="sysDot"/>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r>
                        <a:rPr sz="2800" i="1">
                          <a:solidFill>
                            <a:srgbClr val="000000"/>
                          </a:solidFill>
                          <a:latin typeface="Cambria Math" panose="02040503050406030204" pitchFamily="18" charset="0"/>
                        </a:rPr>
                        <m:t>𝐻</m:t>
                      </m:r>
                      <m:r>
                        <a:rPr sz="2800" i="1">
                          <a:solidFill>
                            <a:srgbClr val="000000"/>
                          </a:solidFill>
                          <a:latin typeface="Cambria Math" panose="02040503050406030204" pitchFamily="18" charset="0"/>
                        </a:rPr>
                        <m:t>=</m:t>
                      </m:r>
                      <m:f>
                        <m:fPr>
                          <m:ctrlPr>
                            <a:rPr sz="2800" i="1">
                              <a:solidFill>
                                <a:srgbClr val="000000"/>
                              </a:solidFill>
                              <a:latin typeface="Cambria Math" panose="02040503050406030204" pitchFamily="18" charset="0"/>
                            </a:rPr>
                          </m:ctrlPr>
                        </m:fPr>
                        <m:num>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𝐾</m:t>
                              </m:r>
                            </m:e>
                            <m:sub>
                              <m:r>
                                <a:rPr sz="2800" i="1">
                                  <a:solidFill>
                                    <a:srgbClr val="000000"/>
                                  </a:solidFill>
                                  <a:latin typeface="Cambria Math" panose="02040503050406030204" pitchFamily="18" charset="0"/>
                                </a:rPr>
                                <m:t>𝑦</m:t>
                              </m:r>
                            </m:sub>
                          </m:sSub>
                        </m:num>
                        <m:den>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𝐾</m:t>
                              </m:r>
                            </m:e>
                            <m:sub>
                              <m:r>
                                <a:rPr sz="2800" i="1">
                                  <a:solidFill>
                                    <a:srgbClr val="000000"/>
                                  </a:solidFill>
                                  <a:latin typeface="Cambria Math" panose="02040503050406030204" pitchFamily="18" charset="0"/>
                                </a:rPr>
                                <m:t>𝑥</m:t>
                              </m:r>
                            </m:sub>
                          </m:sSub>
                        </m:den>
                      </m:f>
                      <m:r>
                        <a:rPr sz="2800" i="1">
                          <a:solidFill>
                            <a:srgbClr val="000000"/>
                          </a:solidFill>
                          <a:latin typeface="Cambria Math" panose="02040503050406030204" pitchFamily="18" charset="0"/>
                        </a:rPr>
                        <m:t>×100%</m:t>
                      </m:r>
                    </m:oMath>
                  </m:oMathPara>
                </a14:m>
                <a:endParaRPr sz="2800"/>
              </a:p>
            </p:txBody>
          </p:sp>
        </mc:Choice>
        <mc:Fallback xmlns="">
          <p:sp>
            <p:nvSpPr>
              <p:cNvPr id="905" name="方程"/>
              <p:cNvSpPr txBox="1">
                <a:spLocks noRot="1" noChangeAspect="1" noMove="1" noResize="1" noEditPoints="1" noAdjustHandles="1" noChangeArrowheads="1" noChangeShapeType="1" noTextEdit="1"/>
              </p:cNvSpPr>
              <p:nvPr/>
            </p:nvSpPr>
            <p:spPr>
              <a:xfrm>
                <a:off x="4604968" y="5293145"/>
                <a:ext cx="2433424" cy="894510"/>
              </a:xfrm>
              <a:prstGeom prst="rect">
                <a:avLst/>
              </a:prstGeom>
              <a:blipFill>
                <a:blip r:embed="rId3"/>
                <a:stretch>
                  <a:fillRect/>
                </a:stretch>
              </a:blipFill>
              <a:ln w="25400">
                <a:solidFill>
                  <a:schemeClr val="accent4">
                    <a:hueOff val="366961"/>
                    <a:satOff val="4172"/>
                    <a:lumOff val="11129"/>
                  </a:schemeClr>
                </a:solidFill>
                <a:prstDash val="sysDot"/>
                <a:miter lim="400000"/>
              </a:ln>
            </p:spPr>
            <p:txBody>
              <a:bodyPr/>
              <a:lstStyle/>
              <a:p>
                <a:r>
                  <a:rPr lang="zh-CN" altLang="en-US">
                    <a:noFill/>
                  </a:rPr>
                  <a:t> </a:t>
                </a:r>
              </a:p>
            </p:txBody>
          </p:sp>
        </mc:Fallback>
      </mc:AlternateContent>
      <p:sp>
        <p:nvSpPr>
          <p:cNvPr id="906" name="在非标定情况下，主应力与应变计轴向不一致的情况下，问题更加复杂"/>
          <p:cNvSpPr txBox="1"/>
          <p:nvPr/>
        </p:nvSpPr>
        <p:spPr>
          <a:xfrm>
            <a:off x="639573" y="6817359"/>
            <a:ext cx="110363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r>
              <a:t>在非标定情况下，主应力与应变计轴向不一致的情况下，问题更加复杂</a:t>
            </a:r>
          </a:p>
        </p:txBody>
      </p:sp>
      <p:sp>
        <p:nvSpPr>
          <p:cNvPr id="907" name="总之，横向效应H越小越好。"/>
          <p:cNvSpPr txBox="1"/>
          <p:nvPr/>
        </p:nvSpPr>
        <p:spPr>
          <a:xfrm>
            <a:off x="7157511" y="7610705"/>
            <a:ext cx="463824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总之，横向效应H越小越好。</a:t>
            </a:r>
          </a:p>
        </p:txBody>
      </p:sp>
      <p:sp>
        <p:nvSpPr>
          <p:cNvPr id="908" name="静态特性"/>
          <p:cNvSpPr txBox="1">
            <a:spLocks noGrp="1"/>
          </p:cNvSpPr>
          <p:nvPr>
            <p:ph type="title"/>
          </p:nvPr>
        </p:nvSpPr>
        <p:spPr>
          <a:prstGeom prst="rect">
            <a:avLst/>
          </a:prstGeom>
        </p:spPr>
        <p:txBody>
          <a:bodyPr/>
          <a:lstStyle/>
          <a:p>
            <a:r>
              <a:t>静态特性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22</a:t>
            </a:fld>
            <a:endParaRPr lang="zh-CN" alt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应变计的长度要长、横栅要小。…"/>
          <p:cNvSpPr txBox="1"/>
          <p:nvPr/>
        </p:nvSpPr>
        <p:spPr>
          <a:xfrm>
            <a:off x="1302737" y="3443111"/>
            <a:ext cx="942170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277937" lvl="2" indent="-388937">
              <a:buClr>
                <a:schemeClr val="accent4"/>
              </a:buClr>
              <a:buSzPct val="145000"/>
              <a:buChar char="✓"/>
              <a:defRPr sz="3000">
                <a:solidFill>
                  <a:srgbClr val="0000CC"/>
                </a:solidFill>
                <a:latin typeface="+mj-lt"/>
                <a:ea typeface="+mj-ea"/>
                <a:cs typeface="+mj-cs"/>
                <a:sym typeface="微软雅黑"/>
              </a:defRPr>
            </a:pPr>
            <a:r>
              <a:t>应变计的长度要长、横栅要小。</a:t>
            </a:r>
          </a:p>
          <a:p>
            <a:pPr marL="650240" indent="-650240">
              <a:defRPr sz="3000">
                <a:solidFill>
                  <a:srgbClr val="0000CC"/>
                </a:solidFill>
                <a:latin typeface="+mj-lt"/>
                <a:ea typeface="+mj-ea"/>
                <a:cs typeface="+mj-cs"/>
                <a:sym typeface="微软雅黑"/>
              </a:defRPr>
            </a:pPr>
            <a:endParaRPr b="1"/>
          </a:p>
          <a:p>
            <a:pPr marL="1277937" lvl="2" indent="-388937">
              <a:buClr>
                <a:schemeClr val="accent4"/>
              </a:buClr>
              <a:buSzPct val="145000"/>
              <a:buChar char="✓"/>
              <a:defRPr sz="3000">
                <a:solidFill>
                  <a:srgbClr val="0000CC"/>
                </a:solidFill>
                <a:latin typeface="+mj-lt"/>
                <a:ea typeface="+mj-ea"/>
                <a:cs typeface="+mj-cs"/>
                <a:sym typeface="微软雅黑"/>
              </a:defRPr>
            </a:pPr>
            <a:r>
              <a:t>采用短接式或直角式，箔式应变计</a:t>
            </a:r>
          </a:p>
        </p:txBody>
      </p:sp>
      <p:sp>
        <p:nvSpPr>
          <p:cNvPr id="911" name="静态特性"/>
          <p:cNvSpPr txBox="1">
            <a:spLocks noGrp="1"/>
          </p:cNvSpPr>
          <p:nvPr>
            <p:ph type="title"/>
          </p:nvPr>
        </p:nvSpPr>
        <p:spPr>
          <a:prstGeom prst="rect">
            <a:avLst/>
          </a:prstGeom>
        </p:spPr>
        <p:txBody>
          <a:bodyPr/>
          <a:lstStyle/>
          <a:p>
            <a:r>
              <a:t>静态特性</a:t>
            </a:r>
          </a:p>
        </p:txBody>
      </p:sp>
      <p:sp>
        <p:nvSpPr>
          <p:cNvPr id="912" name="横向效应"/>
          <p:cNvSpPr txBox="1"/>
          <p:nvPr/>
        </p:nvSpPr>
        <p:spPr>
          <a:xfrm>
            <a:off x="652273" y="2186657"/>
            <a:ext cx="1773415"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横向效应</a:t>
            </a:r>
          </a:p>
        </p:txBody>
      </p:sp>
      <p:sp>
        <p:nvSpPr>
          <p:cNvPr id="913" name="——解决办法"/>
          <p:cNvSpPr txBox="1"/>
          <p:nvPr/>
        </p:nvSpPr>
        <p:spPr>
          <a:xfrm>
            <a:off x="2434379" y="2237457"/>
            <a:ext cx="224790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华文楷体"/>
                <a:ea typeface="华文楷体"/>
                <a:cs typeface="华文楷体"/>
                <a:sym typeface="华文楷体"/>
              </a:defRPr>
            </a:lvl1pPr>
          </a:lstStyle>
          <a:p>
            <a:r>
              <a:t>——解决办法</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对已安装的应变片，在恒温条件下增、减试件应变的过程中，对应同一机械应变所指示应变量之差值。"/>
          <p:cNvSpPr txBox="1"/>
          <p:nvPr/>
        </p:nvSpPr>
        <p:spPr>
          <a:xfrm>
            <a:off x="1200008" y="2933353"/>
            <a:ext cx="10604783"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r>
              <a:t>对已安装的应变片，在恒温条件下增、减试件应变的过程中，对应同一机械应变所指示应变量之差值。</a:t>
            </a:r>
          </a:p>
        </p:txBody>
      </p:sp>
      <p:grpSp>
        <p:nvGrpSpPr>
          <p:cNvPr id="935" name="成组"/>
          <p:cNvGrpSpPr/>
          <p:nvPr/>
        </p:nvGrpSpPr>
        <p:grpSpPr>
          <a:xfrm>
            <a:off x="5661326" y="5575693"/>
            <a:ext cx="6775644" cy="3077264"/>
            <a:chOff x="0" y="0"/>
            <a:chExt cx="6775643" cy="3077263"/>
          </a:xfrm>
        </p:grpSpPr>
        <p:sp>
          <p:nvSpPr>
            <p:cNvPr id="916" name="线条"/>
            <p:cNvSpPr/>
            <p:nvPr/>
          </p:nvSpPr>
          <p:spPr>
            <a:xfrm flipV="1">
              <a:off x="1627795" y="-1"/>
              <a:ext cx="1" cy="2692629"/>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17" name="线条"/>
            <p:cNvSpPr/>
            <p:nvPr/>
          </p:nvSpPr>
          <p:spPr>
            <a:xfrm>
              <a:off x="1627795" y="2692627"/>
              <a:ext cx="3269620" cy="1"/>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18" name="线条"/>
            <p:cNvSpPr/>
            <p:nvPr/>
          </p:nvSpPr>
          <p:spPr>
            <a:xfrm flipV="1">
              <a:off x="1627795" y="96165"/>
              <a:ext cx="2115637" cy="2115637"/>
            </a:xfrm>
            <a:prstGeom prst="line">
              <a:avLst/>
            </a:pr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19" name="线条"/>
            <p:cNvSpPr/>
            <p:nvPr/>
          </p:nvSpPr>
          <p:spPr>
            <a:xfrm flipH="1">
              <a:off x="1627795" y="96165"/>
              <a:ext cx="2115637" cy="2596463"/>
            </a:xfrm>
            <a:prstGeom prst="line">
              <a:avLst/>
            </a:pr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0" name="线条"/>
            <p:cNvSpPr/>
            <p:nvPr/>
          </p:nvSpPr>
          <p:spPr>
            <a:xfrm flipV="1">
              <a:off x="2781778" y="1057817"/>
              <a:ext cx="1" cy="1634811"/>
            </a:xfrm>
            <a:prstGeom prst="line">
              <a:avLst/>
            </a:prstGeom>
            <a:noFill/>
            <a:ln w="12700" cap="flat">
              <a:solidFill>
                <a:srgbClr val="333399"/>
              </a:solidFill>
              <a:prstDash val="dash"/>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1" name="线条"/>
            <p:cNvSpPr/>
            <p:nvPr/>
          </p:nvSpPr>
          <p:spPr>
            <a:xfrm>
              <a:off x="2781778" y="1057817"/>
              <a:ext cx="1346315" cy="1"/>
            </a:xfrm>
            <a:prstGeom prst="line">
              <a:avLst/>
            </a:pr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2" name="线条"/>
            <p:cNvSpPr/>
            <p:nvPr/>
          </p:nvSpPr>
          <p:spPr>
            <a:xfrm>
              <a:off x="2781778" y="1250148"/>
              <a:ext cx="1346315" cy="1"/>
            </a:xfrm>
            <a:prstGeom prst="line">
              <a:avLst/>
            </a:pr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3" name="线条"/>
            <p:cNvSpPr/>
            <p:nvPr/>
          </p:nvSpPr>
          <p:spPr>
            <a:xfrm>
              <a:off x="3935762" y="769321"/>
              <a:ext cx="1" cy="288497"/>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4" name="线条"/>
            <p:cNvSpPr/>
            <p:nvPr/>
          </p:nvSpPr>
          <p:spPr>
            <a:xfrm flipV="1">
              <a:off x="3935762" y="1250148"/>
              <a:ext cx="1" cy="288497"/>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pic>
          <p:nvPicPr>
            <p:cNvPr id="925" name="image.pdf" descr="image.pdf"/>
            <p:cNvPicPr>
              <a:picLocks noChangeAspect="1"/>
            </p:cNvPicPr>
            <p:nvPr/>
          </p:nvPicPr>
          <p:blipFill>
            <a:blip r:embed="rId2">
              <a:extLst/>
            </a:blip>
            <a:stretch>
              <a:fillRect/>
            </a:stretch>
          </p:blipFill>
          <p:spPr>
            <a:xfrm>
              <a:off x="4128092" y="865487"/>
              <a:ext cx="480828" cy="374645"/>
            </a:xfrm>
            <a:prstGeom prst="rect">
              <a:avLst/>
            </a:prstGeom>
            <a:ln w="12700" cap="flat">
              <a:solidFill>
                <a:srgbClr val="CCECFF"/>
              </a:solidFill>
              <a:prstDash val="solid"/>
              <a:round/>
            </a:ln>
            <a:effectLst/>
          </p:spPr>
        </p:pic>
        <p:pic>
          <p:nvPicPr>
            <p:cNvPr id="926" name="image.pdf" descr="image.pdf"/>
            <p:cNvPicPr>
              <a:picLocks noChangeAspect="1"/>
            </p:cNvPicPr>
            <p:nvPr/>
          </p:nvPicPr>
          <p:blipFill>
            <a:blip r:embed="rId3">
              <a:extLst/>
            </a:blip>
            <a:stretch>
              <a:fillRect/>
            </a:stretch>
          </p:blipFill>
          <p:spPr>
            <a:xfrm>
              <a:off x="954638" y="2211801"/>
              <a:ext cx="454783" cy="576993"/>
            </a:xfrm>
            <a:prstGeom prst="rect">
              <a:avLst/>
            </a:prstGeom>
            <a:ln w="12700" cap="flat">
              <a:solidFill>
                <a:srgbClr val="CCECFF"/>
              </a:solidFill>
              <a:prstDash val="solid"/>
              <a:round/>
            </a:ln>
            <a:effectLst/>
          </p:spPr>
        </p:pic>
        <p:sp>
          <p:nvSpPr>
            <p:cNvPr id="927" name="线条"/>
            <p:cNvSpPr/>
            <p:nvPr/>
          </p:nvSpPr>
          <p:spPr>
            <a:xfrm>
              <a:off x="1146969" y="1827139"/>
              <a:ext cx="1" cy="384663"/>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28" name="线条"/>
            <p:cNvSpPr/>
            <p:nvPr/>
          </p:nvSpPr>
          <p:spPr>
            <a:xfrm flipH="1" flipV="1">
              <a:off x="1144689" y="2692653"/>
              <a:ext cx="6564" cy="384611"/>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grpSp>
          <p:nvGrpSpPr>
            <p:cNvPr id="931" name="成组"/>
            <p:cNvGrpSpPr/>
            <p:nvPr/>
          </p:nvGrpSpPr>
          <p:grpSpPr>
            <a:xfrm>
              <a:off x="0" y="221338"/>
              <a:ext cx="2292939" cy="1124976"/>
              <a:chOff x="0" y="0"/>
              <a:chExt cx="2292938" cy="1124975"/>
            </a:xfrm>
          </p:grpSpPr>
          <p:sp>
            <p:nvSpPr>
              <p:cNvPr id="929" name="线条"/>
              <p:cNvSpPr/>
              <p:nvPr/>
            </p:nvSpPr>
            <p:spPr>
              <a:xfrm flipH="1" flipV="1">
                <a:off x="1074845" y="355653"/>
                <a:ext cx="1218094" cy="769323"/>
              </a:xfrm>
              <a:prstGeom prst="line">
                <a:avLst/>
              </a:prstGeom>
              <a:noFill/>
              <a:ln w="12700" cap="flat">
                <a:solidFill>
                  <a:srgbClr val="333399"/>
                </a:solidFill>
                <a:prstDash val="solid"/>
                <a:roun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30" name="指示值"/>
              <p:cNvSpPr txBox="1"/>
              <p:nvPr/>
            </p:nvSpPr>
            <p:spPr>
              <a:xfrm>
                <a:off x="0" y="0"/>
                <a:ext cx="1538645" cy="5409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spcBef>
                    <a:spcPts val="8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指示值</a:t>
                </a:r>
              </a:p>
            </p:txBody>
          </p:sp>
        </p:grpSp>
        <p:grpSp>
          <p:nvGrpSpPr>
            <p:cNvPr id="934" name="成组"/>
            <p:cNvGrpSpPr/>
            <p:nvPr/>
          </p:nvGrpSpPr>
          <p:grpSpPr>
            <a:xfrm>
              <a:off x="2509310" y="1618781"/>
              <a:ext cx="4266334" cy="818408"/>
              <a:chOff x="0" y="0"/>
              <a:chExt cx="4266332" cy="818406"/>
            </a:xfrm>
          </p:grpSpPr>
          <p:sp>
            <p:nvSpPr>
              <p:cNvPr id="932" name="线条"/>
              <p:cNvSpPr/>
              <p:nvPr/>
            </p:nvSpPr>
            <p:spPr>
              <a:xfrm>
                <a:off x="0" y="-1"/>
                <a:ext cx="2965097" cy="352608"/>
              </a:xfrm>
              <a:prstGeom prst="line">
                <a:avLst/>
              </a:prstGeom>
              <a:noFill/>
              <a:ln w="12700" cap="flat">
                <a:solidFill>
                  <a:srgbClr val="333399"/>
                </a:solidFill>
                <a:prstDash val="solid"/>
                <a:roun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33" name="实际值"/>
              <p:cNvSpPr txBox="1"/>
              <p:nvPr/>
            </p:nvSpPr>
            <p:spPr>
              <a:xfrm>
                <a:off x="2727687" y="277476"/>
                <a:ext cx="1538646" cy="5409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spcBef>
                    <a:spcPts val="8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实际值</a:t>
                </a:r>
              </a:p>
            </p:txBody>
          </p:sp>
        </p:grpSp>
      </p:grpSp>
      <p:sp>
        <p:nvSpPr>
          <p:cNvPr id="936" name="静态特性"/>
          <p:cNvSpPr txBox="1">
            <a:spLocks noGrp="1"/>
          </p:cNvSpPr>
          <p:nvPr>
            <p:ph type="title"/>
          </p:nvPr>
        </p:nvSpPr>
        <p:spPr>
          <a:prstGeom prst="rect">
            <a:avLst/>
          </a:prstGeom>
        </p:spPr>
        <p:txBody>
          <a:bodyPr/>
          <a:lstStyle/>
          <a:p>
            <a:r>
              <a:t>静态特性</a:t>
            </a:r>
          </a:p>
        </p:txBody>
      </p:sp>
      <p:sp>
        <p:nvSpPr>
          <p:cNvPr id="937" name="机械滞后（Zj）"/>
          <p:cNvSpPr txBox="1"/>
          <p:nvPr/>
        </p:nvSpPr>
        <p:spPr>
          <a:xfrm>
            <a:off x="652273" y="2129725"/>
            <a:ext cx="2569516"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stStyle>
          <a:p>
            <a:r>
              <a:t>机械滞后（Zj）</a:t>
            </a:r>
          </a:p>
        </p:txBody>
      </p:sp>
      <p:sp>
        <p:nvSpPr>
          <p:cNvPr id="938" name="原因：基底材料、粘结剂的材料、残余变形（过载、过温）等。…"/>
          <p:cNvSpPr txBox="1"/>
          <p:nvPr/>
        </p:nvSpPr>
        <p:spPr>
          <a:xfrm>
            <a:off x="233173" y="4205506"/>
            <a:ext cx="11074401"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2" indent="914400">
              <a:spcBef>
                <a:spcPts val="3200"/>
              </a:spcBef>
              <a:buClr>
                <a:srgbClr val="3333CC"/>
              </a:buClr>
              <a:buFont typeface="Wingdings"/>
              <a:defRPr>
                <a:latin typeface="宋体"/>
                <a:ea typeface="宋体"/>
                <a:cs typeface="宋体"/>
                <a:sym typeface="宋体"/>
              </a:defRPr>
            </a:pPr>
            <a:r>
              <a:t>原因：基底材料、粘结剂的材料、残余变形（过载、过温）等。</a:t>
            </a:r>
          </a:p>
          <a:p>
            <a:pPr lvl="2" indent="914400">
              <a:spcBef>
                <a:spcPts val="3200"/>
              </a:spcBef>
              <a:buClr>
                <a:srgbClr val="3333CC"/>
              </a:buClr>
              <a:buFont typeface="Wingdings"/>
              <a:defRPr>
                <a:latin typeface="宋体"/>
                <a:ea typeface="宋体"/>
                <a:cs typeface="宋体"/>
                <a:sym typeface="宋体"/>
              </a:defRPr>
            </a:pPr>
            <a:r>
              <a:t>通常要求：</a:t>
            </a:r>
          </a:p>
        </p:txBody>
      </p:sp>
      <mc:AlternateContent xmlns:mc="http://schemas.openxmlformats.org/markup-compatibility/2006" xmlns:a14="http://schemas.microsoft.com/office/drawing/2010/main">
        <mc:Choice Requires="a14">
          <p:sp>
            <p:nvSpPr>
              <p:cNvPr id="939" name="方程"/>
              <p:cNvSpPr txBox="1"/>
              <p:nvPr/>
            </p:nvSpPr>
            <p:spPr>
              <a:xfrm>
                <a:off x="1677251" y="6148939"/>
                <a:ext cx="2009978" cy="381802"/>
              </a:xfrm>
              <a:prstGeom prst="rect">
                <a:avLst/>
              </a:prstGeom>
              <a:ln w="12700">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𝑍</m:t>
                          </m:r>
                        </m:e>
                        <m:sub>
                          <m:r>
                            <a:rPr sz="2800" i="1">
                              <a:solidFill>
                                <a:srgbClr val="000000"/>
                              </a:solidFill>
                              <a:latin typeface="Cambria Math" panose="02040503050406030204" pitchFamily="18" charset="0"/>
                            </a:rPr>
                            <m:t>𝑗</m:t>
                          </m:r>
                        </m:sub>
                      </m:sSub>
                      <m:r>
                        <a:rPr sz="2800" i="1">
                          <a:solidFill>
                            <a:srgbClr val="000000"/>
                          </a:solidFill>
                          <a:latin typeface="Cambria Math" panose="02040503050406030204" pitchFamily="18" charset="0"/>
                        </a:rPr>
                        <m:t>&lt;3∼10</m:t>
                      </m:r>
                      <m:r>
                        <a:rPr sz="2800" i="1">
                          <a:solidFill>
                            <a:srgbClr val="000000"/>
                          </a:solidFill>
                          <a:latin typeface="Cambria Math" panose="02040503050406030204" pitchFamily="18" charset="0"/>
                        </a:rPr>
                        <m:t>𝜇𝜖</m:t>
                      </m:r>
                    </m:oMath>
                  </m:oMathPara>
                </a14:m>
                <a:endParaRPr sz="2800"/>
              </a:p>
            </p:txBody>
          </p:sp>
        </mc:Choice>
        <mc:Fallback xmlns="">
          <p:sp>
            <p:nvSpPr>
              <p:cNvPr id="939" name="方程"/>
              <p:cNvSpPr txBox="1">
                <a:spLocks noRot="1" noChangeAspect="1" noMove="1" noResize="1" noEditPoints="1" noAdjustHandles="1" noChangeArrowheads="1" noChangeShapeType="1" noTextEdit="1"/>
              </p:cNvSpPr>
              <p:nvPr/>
            </p:nvSpPr>
            <p:spPr>
              <a:xfrm>
                <a:off x="1677251" y="6148939"/>
                <a:ext cx="2009978" cy="381802"/>
              </a:xfrm>
              <a:prstGeom prst="rect">
                <a:avLst/>
              </a:prstGeom>
              <a:blipFill>
                <a:blip r:embed="rId4"/>
                <a:stretch>
                  <a:fillRect r="-8182" b="-24194"/>
                </a:stretch>
              </a:blipFill>
              <a:ln w="12700">
                <a:miter lim="400000"/>
              </a:ln>
            </p:spPr>
            <p:txBody>
              <a:bodyPr/>
              <a:lstStyle/>
              <a:p>
                <a:r>
                  <a:rPr lang="zh-CN" altLang="en-US">
                    <a:noFill/>
                  </a:rPr>
                  <a:t> </a:t>
                </a:r>
              </a:p>
            </p:txBody>
          </p:sp>
        </mc:Fallback>
      </mc:AlternateContent>
      <p:sp>
        <p:nvSpPr>
          <p:cNvPr id="2" name="灯片编号占位符 1"/>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0" name="成组"/>
          <p:cNvGrpSpPr/>
          <p:nvPr/>
        </p:nvGrpSpPr>
        <p:grpSpPr>
          <a:xfrm>
            <a:off x="1959751" y="5313069"/>
            <a:ext cx="3745654" cy="2998330"/>
            <a:chOff x="304799" y="0"/>
            <a:chExt cx="3745653" cy="2998329"/>
          </a:xfrm>
        </p:grpSpPr>
        <p:grpSp>
          <p:nvGrpSpPr>
            <p:cNvPr id="947" name="成组"/>
            <p:cNvGrpSpPr/>
            <p:nvPr/>
          </p:nvGrpSpPr>
          <p:grpSpPr>
            <a:xfrm>
              <a:off x="720217" y="0"/>
              <a:ext cx="3046886" cy="2600961"/>
              <a:chOff x="0" y="0"/>
              <a:chExt cx="3046884" cy="2600960"/>
            </a:xfrm>
          </p:grpSpPr>
          <p:sp>
            <p:nvSpPr>
              <p:cNvPr id="941" name="线条"/>
              <p:cNvSpPr/>
              <p:nvPr/>
            </p:nvSpPr>
            <p:spPr>
              <a:xfrm flipV="1">
                <a:off x="12431" y="-1"/>
                <a:ext cx="1" cy="2600962"/>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42" name="线条"/>
              <p:cNvSpPr/>
              <p:nvPr/>
            </p:nvSpPr>
            <p:spPr>
              <a:xfrm>
                <a:off x="12431" y="2600960"/>
                <a:ext cx="3034454" cy="1"/>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43" name="线条"/>
              <p:cNvSpPr/>
              <p:nvPr/>
            </p:nvSpPr>
            <p:spPr>
              <a:xfrm>
                <a:off x="12431" y="1083733"/>
                <a:ext cx="3027566" cy="441522"/>
              </a:xfrm>
              <a:custGeom>
                <a:avLst/>
                <a:gdLst/>
                <a:ahLst/>
                <a:cxnLst>
                  <a:cxn ang="0">
                    <a:pos x="wd2" y="hd2"/>
                  </a:cxn>
                  <a:cxn ang="5400000">
                    <a:pos x="wd2" y="hd2"/>
                  </a:cxn>
                  <a:cxn ang="10800000">
                    <a:pos x="wd2" y="hd2"/>
                  </a:cxn>
                  <a:cxn ang="16200000">
                    <a:pos x="wd2" y="hd2"/>
                  </a:cxn>
                </a:cxnLst>
                <a:rect l="0" t="0" r="r" b="b"/>
                <a:pathLst>
                  <a:path w="20340" h="21120" extrusionOk="0">
                    <a:moveTo>
                      <a:pt x="0" y="0"/>
                    </a:moveTo>
                    <a:cubicBezTo>
                      <a:pt x="243" y="6048"/>
                      <a:pt x="485" y="12096"/>
                      <a:pt x="3640" y="15552"/>
                    </a:cubicBezTo>
                    <a:cubicBezTo>
                      <a:pt x="6796" y="19008"/>
                      <a:pt x="16261" y="19872"/>
                      <a:pt x="18930" y="20736"/>
                    </a:cubicBezTo>
                    <a:cubicBezTo>
                      <a:pt x="21600" y="21600"/>
                      <a:pt x="19658" y="20736"/>
                      <a:pt x="19658" y="20736"/>
                    </a:cubicBezTo>
                    <a:cubicBezTo>
                      <a:pt x="19658" y="20736"/>
                      <a:pt x="19294" y="20736"/>
                      <a:pt x="18930" y="20736"/>
                    </a:cubicBezTo>
                  </a:path>
                </a:pathLst>
              </a:cu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黑体"/>
                    <a:ea typeface="黑体"/>
                    <a:cs typeface="黑体"/>
                    <a:sym typeface="黑体"/>
                  </a:defRPr>
                </a:pPr>
                <a:endParaRPr/>
              </a:p>
            </p:txBody>
          </p:sp>
          <p:sp>
            <p:nvSpPr>
              <p:cNvPr id="944" name="线条"/>
              <p:cNvSpPr/>
              <p:nvPr/>
            </p:nvSpPr>
            <p:spPr>
              <a:xfrm>
                <a:off x="0" y="2167466"/>
                <a:ext cx="2938512" cy="433495"/>
              </a:xfrm>
              <a:custGeom>
                <a:avLst/>
                <a:gdLst/>
                <a:ahLst/>
                <a:cxnLst>
                  <a:cxn ang="0">
                    <a:pos x="wd2" y="hd2"/>
                  </a:cxn>
                  <a:cxn ang="5400000">
                    <a:pos x="wd2" y="hd2"/>
                  </a:cxn>
                  <a:cxn ang="10800000">
                    <a:pos x="wd2" y="hd2"/>
                  </a:cxn>
                  <a:cxn ang="16200000">
                    <a:pos x="wd2" y="hd2"/>
                  </a:cxn>
                </a:cxnLst>
                <a:rect l="0" t="0" r="r" b="b"/>
                <a:pathLst>
                  <a:path w="21297" h="21600" extrusionOk="0">
                    <a:moveTo>
                      <a:pt x="90" y="21600"/>
                    </a:moveTo>
                    <a:cubicBezTo>
                      <a:pt x="-107" y="15300"/>
                      <a:pt x="-303" y="9000"/>
                      <a:pt x="3232" y="5400"/>
                    </a:cubicBezTo>
                    <a:cubicBezTo>
                      <a:pt x="6766" y="1800"/>
                      <a:pt x="18286" y="900"/>
                      <a:pt x="21297" y="0"/>
                    </a:cubicBezTo>
                  </a:path>
                </a:pathLst>
              </a:cu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黑体"/>
                    <a:ea typeface="黑体"/>
                    <a:cs typeface="黑体"/>
                    <a:sym typeface="黑体"/>
                  </a:defRPr>
                </a:pPr>
                <a:endParaRPr/>
              </a:p>
            </p:txBody>
          </p:sp>
          <p:pic>
            <p:nvPicPr>
              <p:cNvPr id="945" name="image.pdf" descr="image.pdf"/>
              <p:cNvPicPr>
                <a:picLocks noChangeAspect="1"/>
              </p:cNvPicPr>
              <p:nvPr/>
            </p:nvPicPr>
            <p:blipFill>
              <a:blip r:embed="rId2">
                <a:extLst/>
              </a:blip>
              <a:stretch>
                <a:fillRect/>
              </a:stretch>
            </p:blipFill>
            <p:spPr>
              <a:xfrm>
                <a:off x="1529657" y="1625600"/>
                <a:ext cx="469619" cy="650241"/>
              </a:xfrm>
              <a:prstGeom prst="rect">
                <a:avLst/>
              </a:prstGeom>
              <a:ln w="12700" cap="flat">
                <a:noFill/>
                <a:miter lim="400000"/>
              </a:ln>
              <a:effectLst/>
            </p:spPr>
          </p:pic>
          <p:pic>
            <p:nvPicPr>
              <p:cNvPr id="946" name="image.pdf" descr="image.pdf"/>
              <p:cNvPicPr>
                <a:picLocks noChangeAspect="1"/>
              </p:cNvPicPr>
              <p:nvPr/>
            </p:nvPicPr>
            <p:blipFill>
              <a:blip r:embed="rId3">
                <a:extLst/>
              </a:blip>
              <a:stretch>
                <a:fillRect/>
              </a:stretch>
            </p:blipFill>
            <p:spPr>
              <a:xfrm>
                <a:off x="1638031" y="975360"/>
                <a:ext cx="399628" cy="559930"/>
              </a:xfrm>
              <a:prstGeom prst="rect">
                <a:avLst/>
              </a:prstGeom>
              <a:ln w="12700" cap="flat">
                <a:noFill/>
                <a:miter lim="400000"/>
              </a:ln>
              <a:effectLst/>
            </p:spPr>
          </p:pic>
        </p:grpSp>
        <p:sp>
          <p:nvSpPr>
            <p:cNvPr id="948" name="时间"/>
            <p:cNvSpPr/>
            <p:nvPr/>
          </p:nvSpPr>
          <p:spPr>
            <a:xfrm>
              <a:off x="2797387" y="2998329"/>
              <a:ext cx="1253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20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时间</a:t>
              </a:r>
            </a:p>
          </p:txBody>
        </p:sp>
        <p:sp>
          <p:nvSpPr>
            <p:cNvPr id="949" name="指示应变"/>
            <p:cNvSpPr/>
            <p:nvPr/>
          </p:nvSpPr>
          <p:spPr>
            <a:xfrm rot="5400000">
              <a:off x="-778934" y="1300480"/>
              <a:ext cx="21674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20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指示应变</a:t>
              </a:r>
            </a:p>
          </p:txBody>
        </p:sp>
      </p:grpSp>
      <p:sp>
        <p:nvSpPr>
          <p:cNvPr id="951" name="静态特性"/>
          <p:cNvSpPr txBox="1">
            <a:spLocks noGrp="1"/>
          </p:cNvSpPr>
          <p:nvPr>
            <p:ph type="title"/>
          </p:nvPr>
        </p:nvSpPr>
        <p:spPr>
          <a:prstGeom prst="rect">
            <a:avLst/>
          </a:prstGeom>
        </p:spPr>
        <p:txBody>
          <a:bodyPr/>
          <a:lstStyle/>
          <a:p>
            <a:r>
              <a:t>静态特性</a:t>
            </a:r>
          </a:p>
        </p:txBody>
      </p:sp>
      <p:grpSp>
        <p:nvGrpSpPr>
          <p:cNvPr id="955" name="成组"/>
          <p:cNvGrpSpPr/>
          <p:nvPr/>
        </p:nvGrpSpPr>
        <p:grpSpPr>
          <a:xfrm>
            <a:off x="652273" y="2105172"/>
            <a:ext cx="3112004" cy="693527"/>
            <a:chOff x="0" y="0"/>
            <a:chExt cx="3112002" cy="693526"/>
          </a:xfrm>
        </p:grpSpPr>
        <p:sp>
          <p:nvSpPr>
            <p:cNvPr id="952" name="蠕变   与零漂"/>
            <p:cNvSpPr txBox="1"/>
            <p:nvPr/>
          </p:nvSpPr>
          <p:spPr>
            <a:xfrm>
              <a:off x="0" y="0"/>
              <a:ext cx="3112002" cy="635000"/>
            </a:xfrm>
            <a:prstGeom prst="rect">
              <a:avLst/>
            </a:prstGeom>
            <a:noFill/>
            <a:ln w="25400" cap="flat">
              <a:solidFill>
                <a:schemeClr val="accent4"/>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1"/>
              <a:r>
                <a:t>蠕变   与零漂     </a:t>
              </a:r>
            </a:p>
          </p:txBody>
        </p:sp>
        <p:pic>
          <p:nvPicPr>
            <p:cNvPr id="953" name="image.pdf" descr="image.pdf"/>
            <p:cNvPicPr>
              <a:picLocks noChangeAspect="1"/>
            </p:cNvPicPr>
            <p:nvPr/>
          </p:nvPicPr>
          <p:blipFill>
            <a:blip r:embed="rId3">
              <a:extLst/>
            </a:blip>
            <a:stretch>
              <a:fillRect/>
            </a:stretch>
          </p:blipFill>
          <p:spPr>
            <a:xfrm>
              <a:off x="1009684" y="37535"/>
              <a:ext cx="399628" cy="559930"/>
            </a:xfrm>
            <a:prstGeom prst="rect">
              <a:avLst/>
            </a:prstGeom>
            <a:ln w="12700" cap="flat">
              <a:noFill/>
              <a:miter lim="400000"/>
            </a:ln>
            <a:effectLst/>
          </p:spPr>
        </p:pic>
        <p:pic>
          <p:nvPicPr>
            <p:cNvPr id="954" name="image.pdf" descr="image.pdf"/>
            <p:cNvPicPr>
              <a:picLocks noChangeAspect="1"/>
            </p:cNvPicPr>
            <p:nvPr/>
          </p:nvPicPr>
          <p:blipFill>
            <a:blip r:embed="rId2">
              <a:extLst/>
            </a:blip>
            <a:stretch>
              <a:fillRect/>
            </a:stretch>
          </p:blipFill>
          <p:spPr>
            <a:xfrm>
              <a:off x="2541697" y="43285"/>
              <a:ext cx="469619" cy="650241"/>
            </a:xfrm>
            <a:prstGeom prst="rect">
              <a:avLst/>
            </a:prstGeom>
            <a:ln w="12700" cap="flat">
              <a:noFill/>
              <a:miter lim="400000"/>
            </a:ln>
            <a:effectLst/>
          </p:spPr>
        </p:pic>
      </p:grpSp>
      <p:sp>
        <p:nvSpPr>
          <p:cNvPr id="956" name="粘贴在试件上的应变计，在恒温恒载条件下，指示应变量随时间单向变化的特性成为蠕变。"/>
          <p:cNvSpPr txBox="1"/>
          <p:nvPr/>
        </p:nvSpPr>
        <p:spPr>
          <a:xfrm>
            <a:off x="853250" y="2890870"/>
            <a:ext cx="1166590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r>
              <a:t>粘贴在试件上的应变计，在恒温恒载条件下，指示应变量随时间单向变化的特性成为蠕变。</a:t>
            </a:r>
          </a:p>
        </p:txBody>
      </p:sp>
      <p:sp>
        <p:nvSpPr>
          <p:cNvPr id="957" name="当试件初始空载时，应变指示值仍会随时间变化的现象称为零漂。"/>
          <p:cNvSpPr txBox="1"/>
          <p:nvPr/>
        </p:nvSpPr>
        <p:spPr>
          <a:xfrm>
            <a:off x="775969" y="4181190"/>
            <a:ext cx="103251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spcBef>
                <a:spcPts val="3200"/>
              </a:spcBef>
              <a:buClr>
                <a:srgbClr val="3333CC"/>
              </a:buClr>
              <a:buFont typeface="Wingdings"/>
              <a:defRPr>
                <a:latin typeface="宋体"/>
                <a:ea typeface="宋体"/>
                <a:cs typeface="宋体"/>
                <a:sym typeface="宋体"/>
              </a:defRPr>
            </a:lvl1pPr>
          </a:lstStyle>
          <a:p>
            <a:r>
              <a:t>当试件初始空载时，应变指示值仍会随时间变化的现象称为零漂。</a:t>
            </a:r>
          </a:p>
        </p:txBody>
      </p:sp>
      <p:sp>
        <p:nvSpPr>
          <p:cNvPr id="958" name="零漂和蠕变反映传感器的长期稳定性"/>
          <p:cNvSpPr txBox="1"/>
          <p:nvPr/>
        </p:nvSpPr>
        <p:spPr>
          <a:xfrm>
            <a:off x="5754946" y="7884990"/>
            <a:ext cx="66167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2" indent="914400">
              <a:spcBef>
                <a:spcPts val="3200"/>
              </a:spcBef>
              <a:buClr>
                <a:srgbClr val="3333CC"/>
              </a:buClr>
              <a:buFont typeface="Wingdings"/>
              <a:defRPr>
                <a:solidFill>
                  <a:schemeClr val="accent5">
                    <a:hueOff val="-82419"/>
                    <a:satOff val="-9513"/>
                    <a:lumOff val="-16343"/>
                  </a:schemeClr>
                </a:solidFill>
                <a:latin typeface="宋体"/>
                <a:ea typeface="宋体"/>
                <a:cs typeface="宋体"/>
                <a:sym typeface="宋体"/>
              </a:defRPr>
            </a:pPr>
            <a:r>
              <a:t>零漂和蠕变反映传感器的长期稳定性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 name="成组"/>
          <p:cNvGrpSpPr/>
          <p:nvPr/>
        </p:nvGrpSpPr>
        <p:grpSpPr>
          <a:xfrm>
            <a:off x="639573" y="1985642"/>
            <a:ext cx="2714269" cy="821832"/>
            <a:chOff x="0" y="0"/>
            <a:chExt cx="2714267" cy="821831"/>
          </a:xfrm>
        </p:grpSpPr>
        <p:sp>
          <p:nvSpPr>
            <p:cNvPr id="960" name="应变极限"/>
            <p:cNvSpPr txBox="1"/>
            <p:nvPr/>
          </p:nvSpPr>
          <p:spPr>
            <a:xfrm>
              <a:off x="0" y="93415"/>
              <a:ext cx="2714268" cy="635001"/>
            </a:xfrm>
            <a:prstGeom prst="rect">
              <a:avLst/>
            </a:prstGeom>
            <a:noFill/>
            <a:ln w="25400" cap="flat">
              <a:solidFill>
                <a:schemeClr val="accent4"/>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1"/>
              <a:r>
                <a:t>应变极限</a:t>
              </a:r>
            </a:p>
          </p:txBody>
        </p:sp>
        <p:pic>
          <p:nvPicPr>
            <p:cNvPr id="961" name="image.pdf" descr="image.pdf"/>
            <p:cNvPicPr>
              <a:picLocks noChangeAspect="1"/>
            </p:cNvPicPr>
            <p:nvPr/>
          </p:nvPicPr>
          <p:blipFill>
            <a:blip r:embed="rId2">
              <a:extLst/>
            </a:blip>
            <a:stretch>
              <a:fillRect/>
            </a:stretch>
          </p:blipFill>
          <p:spPr>
            <a:xfrm>
              <a:off x="1762478" y="0"/>
              <a:ext cx="866987" cy="821832"/>
            </a:xfrm>
            <a:prstGeom prst="rect">
              <a:avLst/>
            </a:prstGeom>
            <a:ln w="12700" cap="flat">
              <a:noFill/>
              <a:miter lim="400000"/>
            </a:ln>
            <a:effectLst/>
          </p:spPr>
        </p:pic>
      </p:grpSp>
      <p:sp>
        <p:nvSpPr>
          <p:cNvPr id="963" name="当试件输入的真实应变超过某一限值时，应变计的输出特性将出现非线性。在恒温条件下，使非线性误差达到10%的真实应变值，称为应变极限。一般要求："/>
          <p:cNvSpPr txBox="1"/>
          <p:nvPr/>
        </p:nvSpPr>
        <p:spPr>
          <a:xfrm>
            <a:off x="639573" y="2999421"/>
            <a:ext cx="11725654"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buClr>
                <a:srgbClr val="3333CC"/>
              </a:buClr>
              <a:buFont typeface="Wingdings"/>
              <a:defRPr>
                <a:latin typeface="宋体"/>
                <a:ea typeface="宋体"/>
                <a:cs typeface="宋体"/>
                <a:sym typeface="宋体"/>
              </a:defRPr>
            </a:lvl1pPr>
          </a:lstStyle>
          <a:p>
            <a:r>
              <a:t>当试件输入的真实应变超过某一限值时，应变计的输出特性将出现非线性。在恒温条件下，使非线性误差达到10%的真实应变值，称为应变极限。一般要求：　　</a:t>
            </a:r>
          </a:p>
        </p:txBody>
      </p:sp>
      <p:pic>
        <p:nvPicPr>
          <p:cNvPr id="964" name="image.pdf" descr="image.pdf"/>
          <p:cNvPicPr>
            <a:picLocks noChangeAspect="1"/>
          </p:cNvPicPr>
          <p:nvPr/>
        </p:nvPicPr>
        <p:blipFill>
          <a:blip r:embed="rId3">
            <a:extLst/>
          </a:blip>
          <a:stretch>
            <a:fillRect/>
          </a:stretch>
        </p:blipFill>
        <p:spPr>
          <a:xfrm>
            <a:off x="1637065" y="4784288"/>
            <a:ext cx="2756748" cy="720232"/>
          </a:xfrm>
          <a:prstGeom prst="rect">
            <a:avLst/>
          </a:prstGeom>
          <a:ln w="12700">
            <a:miter lim="400000"/>
          </a:ln>
        </p:spPr>
      </p:pic>
      <p:grpSp>
        <p:nvGrpSpPr>
          <p:cNvPr id="973" name="成组"/>
          <p:cNvGrpSpPr/>
          <p:nvPr/>
        </p:nvGrpSpPr>
        <p:grpSpPr>
          <a:xfrm>
            <a:off x="6231465" y="4846038"/>
            <a:ext cx="3532295" cy="2666436"/>
            <a:chOff x="304799" y="0"/>
            <a:chExt cx="3532293" cy="2666435"/>
          </a:xfrm>
        </p:grpSpPr>
        <p:sp>
          <p:nvSpPr>
            <p:cNvPr id="965" name="线条"/>
            <p:cNvSpPr/>
            <p:nvPr/>
          </p:nvSpPr>
          <p:spPr>
            <a:xfrm flipV="1">
              <a:off x="694266" y="-1"/>
              <a:ext cx="1" cy="2661921"/>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66" name="线条"/>
            <p:cNvSpPr/>
            <p:nvPr/>
          </p:nvSpPr>
          <p:spPr>
            <a:xfrm>
              <a:off x="694266" y="2666435"/>
              <a:ext cx="3034455" cy="1"/>
            </a:xfrm>
            <a:prstGeom prst="line">
              <a:avLst/>
            </a:prstGeom>
            <a:noFill/>
            <a:ln w="12700" cap="flat">
              <a:solidFill>
                <a:srgbClr val="333399"/>
              </a:solidFill>
              <a:prstDash val="solid"/>
              <a:miter lim="800000"/>
              <a:tailEnd type="triangle" w="med" len="med"/>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67" name="线条"/>
            <p:cNvSpPr/>
            <p:nvPr/>
          </p:nvSpPr>
          <p:spPr>
            <a:xfrm flipV="1">
              <a:off x="694266" y="282221"/>
              <a:ext cx="2384214" cy="2384215"/>
            </a:xfrm>
            <a:prstGeom prst="line">
              <a:avLst/>
            </a:prstGeom>
            <a:noFill/>
            <a:ln w="12700"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68" name="线条"/>
            <p:cNvSpPr/>
            <p:nvPr/>
          </p:nvSpPr>
          <p:spPr>
            <a:xfrm>
              <a:off x="694266" y="607341"/>
              <a:ext cx="2384215" cy="20590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073" y="15442"/>
                    <a:pt x="10145" y="9284"/>
                    <a:pt x="13745" y="5684"/>
                  </a:cubicBezTo>
                  <a:cubicBezTo>
                    <a:pt x="17345" y="2084"/>
                    <a:pt x="20291" y="947"/>
                    <a:pt x="21600" y="0"/>
                  </a:cubicBezTo>
                </a:path>
              </a:pathLst>
            </a:custGeom>
            <a:noFill/>
            <a:ln w="12700" cap="flat">
              <a:solidFill>
                <a:srgbClr val="333399"/>
              </a:solidFill>
              <a:prstDash val="dash"/>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黑体"/>
                  <a:ea typeface="黑体"/>
                  <a:cs typeface="黑体"/>
                  <a:sym typeface="黑体"/>
                </a:defRPr>
              </a:pPr>
              <a:endParaRPr/>
            </a:p>
          </p:txBody>
        </p:sp>
        <p:sp>
          <p:nvSpPr>
            <p:cNvPr id="969" name="线条"/>
            <p:cNvSpPr/>
            <p:nvPr/>
          </p:nvSpPr>
          <p:spPr>
            <a:xfrm>
              <a:off x="3078480" y="276576"/>
              <a:ext cx="325121" cy="1"/>
            </a:xfrm>
            <a:prstGeom prst="line">
              <a:avLst/>
            </a:prstGeom>
            <a:noFill/>
            <a:ln w="3175"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sp>
          <p:nvSpPr>
            <p:cNvPr id="970" name="线条"/>
            <p:cNvSpPr/>
            <p:nvPr/>
          </p:nvSpPr>
          <p:spPr>
            <a:xfrm>
              <a:off x="3078480" y="601696"/>
              <a:ext cx="325121" cy="1"/>
            </a:xfrm>
            <a:prstGeom prst="line">
              <a:avLst/>
            </a:prstGeom>
            <a:noFill/>
            <a:ln w="3175" cap="flat">
              <a:solidFill>
                <a:srgbClr val="333399"/>
              </a:solidFill>
              <a:prstDash val="solid"/>
              <a:miter lim="8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pic>
          <p:nvPicPr>
            <p:cNvPr id="971" name="image.pdf" descr="image.pdf"/>
            <p:cNvPicPr>
              <a:picLocks noChangeAspect="1"/>
            </p:cNvPicPr>
            <p:nvPr/>
          </p:nvPicPr>
          <p:blipFill>
            <a:blip r:embed="rId4">
              <a:extLst/>
            </a:blip>
            <a:stretch>
              <a:fillRect/>
            </a:stretch>
          </p:blipFill>
          <p:spPr>
            <a:xfrm>
              <a:off x="3078480" y="218089"/>
              <a:ext cx="758614" cy="424463"/>
            </a:xfrm>
            <a:prstGeom prst="rect">
              <a:avLst/>
            </a:prstGeom>
            <a:ln w="12700" cap="flat">
              <a:noFill/>
              <a:miter lim="400000"/>
            </a:ln>
            <a:effectLst/>
          </p:spPr>
        </p:pic>
        <p:sp>
          <p:nvSpPr>
            <p:cNvPr id="972" name="指示应变"/>
            <p:cNvSpPr/>
            <p:nvPr/>
          </p:nvSpPr>
          <p:spPr>
            <a:xfrm rot="5400000">
              <a:off x="-778934" y="1474328"/>
              <a:ext cx="21674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20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指示应变</a:t>
              </a:r>
            </a:p>
          </p:txBody>
        </p:sp>
      </p:grpSp>
      <p:sp>
        <p:nvSpPr>
          <p:cNvPr id="974" name="静态特性"/>
          <p:cNvSpPr>
            <a:spLocks noGrp="1"/>
          </p:cNvSpPr>
          <p:nvPr>
            <p:ph type="title"/>
          </p:nvPr>
        </p:nvSpPr>
        <p:spPr>
          <a:prstGeom prst="rect">
            <a:avLst/>
          </a:prstGeom>
        </p:spPr>
        <p:txBody>
          <a:bodyPr/>
          <a:lstStyle/>
          <a:p>
            <a:r>
              <a:t>静态特性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动态特性"/>
          <p:cNvSpPr txBox="1">
            <a:spLocks noGrp="1"/>
          </p:cNvSpPr>
          <p:nvPr>
            <p:ph type="title"/>
          </p:nvPr>
        </p:nvSpPr>
        <p:spPr>
          <a:prstGeom prst="rect">
            <a:avLst/>
          </a:prstGeom>
        </p:spPr>
        <p:txBody>
          <a:bodyPr/>
          <a:lstStyle/>
          <a:p>
            <a:r>
              <a:t>动态特性</a:t>
            </a:r>
          </a:p>
        </p:txBody>
      </p:sp>
      <p:sp>
        <p:nvSpPr>
          <p:cNvPr id="977" name="应变计的动态特性就是指其感受随时间变化的应变时之响应特性。"/>
          <p:cNvSpPr txBox="1"/>
          <p:nvPr/>
        </p:nvSpPr>
        <p:spPr>
          <a:xfrm>
            <a:off x="639573" y="2549031"/>
            <a:ext cx="11893975"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lvl="1" indent="457200">
              <a:spcBef>
                <a:spcPts val="3200"/>
              </a:spcBef>
              <a:buClr>
                <a:srgbClr val="3333CC"/>
              </a:buClr>
              <a:buFont typeface="Wingdings"/>
              <a:defRPr>
                <a:latin typeface="宋体"/>
                <a:ea typeface="宋体"/>
                <a:cs typeface="宋体"/>
                <a:sym typeface="宋体"/>
              </a:defRPr>
            </a:pPr>
            <a:r>
              <a:t>应变计的动态特性就是指其感受随时间变化的应变时之响应特性。</a:t>
            </a:r>
          </a:p>
        </p:txBody>
      </p:sp>
      <p:sp>
        <p:nvSpPr>
          <p:cNvPr id="978" name="实验表明，机械应变波是以相同于声波的形式和速度在材料中传播的，当它依次通过一定厚度的基底、胶层（两者都很薄，可忽略不计）和栅长l而为应变计所响应时，就会有时间的滞后。"/>
          <p:cNvSpPr txBox="1"/>
          <p:nvPr/>
        </p:nvSpPr>
        <p:spPr>
          <a:xfrm>
            <a:off x="1119862" y="3789679"/>
            <a:ext cx="10432575"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3200"/>
              </a:spcBef>
              <a:buClr>
                <a:srgbClr val="3333CC"/>
              </a:buClr>
              <a:buFont typeface="Wingdings"/>
              <a:defRPr>
                <a:latin typeface="宋体"/>
                <a:ea typeface="宋体"/>
                <a:cs typeface="宋体"/>
                <a:sym typeface="宋体"/>
              </a:defRPr>
            </a:pPr>
            <a:r>
              <a:t>实验表明，机械应变波是以相同于声波的形式和速度在材料中传播的，当它依次通过一定厚度的基底、胶层（两者都很薄，可忽略不计）和栅长</a:t>
            </a:r>
            <a:r>
              <a:rPr i="1">
                <a:latin typeface="Times New Roman"/>
                <a:ea typeface="Times New Roman"/>
                <a:cs typeface="Times New Roman"/>
                <a:sym typeface="Times New Roman"/>
              </a:rPr>
              <a:t>l</a:t>
            </a:r>
            <a:r>
              <a:t>而为应变计所响应时，就会有时间的滞后。</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动态特性"/>
          <p:cNvSpPr txBox="1">
            <a:spLocks noGrp="1"/>
          </p:cNvSpPr>
          <p:nvPr>
            <p:ph type="title"/>
          </p:nvPr>
        </p:nvSpPr>
        <p:spPr>
          <a:prstGeom prst="rect">
            <a:avLst/>
          </a:prstGeom>
        </p:spPr>
        <p:txBody>
          <a:bodyPr/>
          <a:lstStyle/>
          <a:p>
            <a:r>
              <a:t>动态特性</a:t>
            </a:r>
          </a:p>
        </p:txBody>
      </p:sp>
      <p:sp>
        <p:nvSpPr>
          <p:cNvPr id="981" name="设一频率为f，幅值为ε0的正弦波，以速度v沿着应变计纵向x方向传播时，在某一瞬时t，应变量沿构件分布如图所示。"/>
          <p:cNvSpPr txBox="1"/>
          <p:nvPr/>
        </p:nvSpPr>
        <p:spPr>
          <a:xfrm>
            <a:off x="1001324" y="2590546"/>
            <a:ext cx="11266312"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3200"/>
              </a:spcBef>
              <a:buClr>
                <a:srgbClr val="3333CC"/>
              </a:buClr>
              <a:buFont typeface="Wingdings"/>
              <a:defRPr>
                <a:latin typeface="宋体"/>
                <a:ea typeface="宋体"/>
                <a:cs typeface="宋体"/>
                <a:sym typeface="宋体"/>
              </a:defRPr>
            </a:pPr>
            <a:r>
              <a:t>设一频率为f，幅值为ε</a:t>
            </a:r>
            <a:r>
              <a:rPr baseline="-5999"/>
              <a:t>0</a:t>
            </a:r>
            <a:r>
              <a:t>的正弦波，以速度v沿着应变计纵向x方向传播时，在某一瞬时t，应变量沿构件分布如图所示。</a:t>
            </a:r>
          </a:p>
        </p:txBody>
      </p:sp>
      <p:pic>
        <p:nvPicPr>
          <p:cNvPr id="982" name="C:\Users\bamboo\AppData\Roaming\Tencent\Users\1659041496\QQ\WinTemp\RichOle\KKKDC_`N4`H(RRNS)7CL[8Q.png" descr="C:\Users\bamboo\AppData\Roaming\Tencent\Users\1659041496\QQ\WinTemp\RichOle\KKKDC_`N4`H(RRNS)7CL[8Q.png"/>
          <p:cNvPicPr>
            <a:picLocks noChangeAspect="1"/>
          </p:cNvPicPr>
          <p:nvPr/>
        </p:nvPicPr>
        <p:blipFill>
          <a:blip r:embed="rId2">
            <a:extLst/>
          </a:blip>
          <a:srcRect l="2882" t="3993"/>
          <a:stretch>
            <a:fillRect/>
          </a:stretch>
        </p:blipFill>
        <p:spPr>
          <a:xfrm>
            <a:off x="8204713" y="3579327"/>
            <a:ext cx="4752658" cy="3130099"/>
          </a:xfrm>
          <a:prstGeom prst="rect">
            <a:avLst/>
          </a:prstGeom>
          <a:ln w="12700">
            <a:miter lim="400000"/>
          </a:ln>
        </p:spPr>
      </p:pic>
      <p:sp>
        <p:nvSpPr>
          <p:cNvPr id="983" name="对正弦应变波的响应"/>
          <p:cNvSpPr txBox="1"/>
          <p:nvPr/>
        </p:nvSpPr>
        <p:spPr>
          <a:xfrm>
            <a:off x="1229359" y="1747392"/>
            <a:ext cx="3340101"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stStyle>
          <a:p>
            <a:r>
              <a:t>对正弦应变波的响应</a:t>
            </a:r>
          </a:p>
        </p:txBody>
      </p:sp>
      <p:sp>
        <p:nvSpPr>
          <p:cNvPr id="984" name="应变片点xt，瞬时应变为："/>
          <p:cNvSpPr txBox="1"/>
          <p:nvPr/>
        </p:nvSpPr>
        <p:spPr>
          <a:xfrm>
            <a:off x="1001324" y="3864879"/>
            <a:ext cx="525135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0">
              <a:lnSpc>
                <a:spcPct val="110000"/>
              </a:lnSpc>
              <a:buClr>
                <a:srgbClr val="3333CC"/>
              </a:buClr>
              <a:buFont typeface="Wingdings"/>
              <a:defRPr>
                <a:latin typeface="Times New Roman"/>
                <a:ea typeface="Times New Roman"/>
                <a:cs typeface="Times New Roman"/>
                <a:sym typeface="Times New Roman"/>
              </a:defRPr>
            </a:pPr>
            <a:r>
              <a:t>应变片点</a:t>
            </a:r>
            <a:r>
              <a:rPr i="1"/>
              <a:t>x</a:t>
            </a:r>
            <a:r>
              <a:rPr i="1" baseline="-18214"/>
              <a:t>t</a:t>
            </a:r>
            <a:r>
              <a:t>，瞬时</a:t>
            </a:r>
            <a:r>
              <a:rPr i="1"/>
              <a:t>应变为：</a:t>
            </a:r>
          </a:p>
        </p:txBody>
      </p:sp>
      <p:pic>
        <p:nvPicPr>
          <p:cNvPr id="985" name="image.pdf" descr="image.pdf"/>
          <p:cNvPicPr>
            <a:picLocks noChangeAspect="1"/>
          </p:cNvPicPr>
          <p:nvPr/>
        </p:nvPicPr>
        <p:blipFill>
          <a:blip r:embed="rId3">
            <a:extLst/>
          </a:blip>
          <a:stretch>
            <a:fillRect/>
          </a:stretch>
        </p:blipFill>
        <p:spPr>
          <a:xfrm>
            <a:off x="2924951" y="4483291"/>
            <a:ext cx="2860073" cy="1146952"/>
          </a:xfrm>
          <a:prstGeom prst="rect">
            <a:avLst/>
          </a:prstGeom>
          <a:ln w="12700">
            <a:miter lim="400000"/>
          </a:ln>
        </p:spPr>
      </p:pic>
      <p:sp>
        <p:nvSpPr>
          <p:cNvPr id="986" name="应变计所测得的应变为栅长l范围内的平均应变εm，而不是xt点的应变，其数值等于l范围内应变波曲线下的面积除以l。"/>
          <p:cNvSpPr/>
          <p:nvPr/>
        </p:nvSpPr>
        <p:spPr>
          <a:xfrm>
            <a:off x="991164" y="5670837"/>
            <a:ext cx="7243099" cy="1554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3200"/>
              </a:spcBef>
              <a:buClr>
                <a:srgbClr val="3333CC"/>
              </a:buClr>
              <a:buFont typeface="Wingdings"/>
              <a:defRPr>
                <a:latin typeface="宋体"/>
                <a:ea typeface="宋体"/>
                <a:cs typeface="宋体"/>
                <a:sym typeface="宋体"/>
              </a:defRPr>
            </a:pPr>
            <a:r>
              <a:t>应变计所测得的应变为栅长</a:t>
            </a:r>
            <a:r>
              <a:rPr i="1">
                <a:latin typeface="Times New Roman"/>
                <a:ea typeface="Times New Roman"/>
                <a:cs typeface="Times New Roman"/>
                <a:sym typeface="Times New Roman"/>
              </a:rPr>
              <a:t>l</a:t>
            </a:r>
            <a:r>
              <a:t>范围内的平均应变ε</a:t>
            </a:r>
            <a:r>
              <a:rPr baseline="-5999"/>
              <a:t>m</a:t>
            </a:r>
            <a:r>
              <a:t>，而不是x</a:t>
            </a:r>
            <a:r>
              <a:rPr baseline="-5999"/>
              <a:t>t</a:t>
            </a:r>
            <a:r>
              <a:t>点的应变，其数值等于</a:t>
            </a:r>
            <a:r>
              <a:rPr i="1">
                <a:latin typeface="Times New Roman"/>
                <a:ea typeface="Times New Roman"/>
                <a:cs typeface="Times New Roman"/>
                <a:sym typeface="Times New Roman"/>
              </a:rPr>
              <a:t>l</a:t>
            </a:r>
            <a:r>
              <a:t>范围内应变波曲线下的面积除以</a:t>
            </a:r>
            <a:r>
              <a:rPr i="1">
                <a:latin typeface="Times New Roman"/>
                <a:ea typeface="Times New Roman"/>
                <a:cs typeface="Times New Roman"/>
                <a:sym typeface="Times New Roman"/>
              </a:rPr>
              <a:t>l</a:t>
            </a:r>
            <a:r>
              <a:t>。</a:t>
            </a:r>
          </a:p>
        </p:txBody>
      </p:sp>
      <p:grpSp>
        <p:nvGrpSpPr>
          <p:cNvPr id="989" name="成组"/>
          <p:cNvGrpSpPr/>
          <p:nvPr/>
        </p:nvGrpSpPr>
        <p:grpSpPr>
          <a:xfrm>
            <a:off x="1299577" y="7265644"/>
            <a:ext cx="5923091" cy="1635112"/>
            <a:chOff x="0" y="0"/>
            <a:chExt cx="5923090" cy="1635111"/>
          </a:xfrm>
        </p:grpSpPr>
        <p:pic>
          <p:nvPicPr>
            <p:cNvPr id="987" name="image.pdf" descr="image.pdf"/>
            <p:cNvPicPr>
              <a:picLocks noChangeAspect="1"/>
            </p:cNvPicPr>
            <p:nvPr/>
          </p:nvPicPr>
          <p:blipFill>
            <a:blip r:embed="rId4">
              <a:extLst/>
            </a:blip>
            <a:srcRect/>
            <a:stretch>
              <a:fillRect/>
            </a:stretch>
          </p:blipFill>
          <p:spPr>
            <a:xfrm>
              <a:off x="0" y="0"/>
              <a:ext cx="5923091" cy="1635112"/>
            </a:xfrm>
            <a:prstGeom prst="rect">
              <a:avLst/>
            </a:prstGeom>
            <a:ln w="12700" cap="flat">
              <a:noFill/>
              <a:miter lim="400000"/>
            </a:ln>
            <a:effectLst/>
          </p:spPr>
        </p:pic>
        <p:sp>
          <p:nvSpPr>
            <p:cNvPr id="988" name="p"/>
            <p:cNvSpPr txBox="1"/>
            <p:nvPr/>
          </p:nvSpPr>
          <p:spPr>
            <a:xfrm>
              <a:off x="177432" y="699110"/>
              <a:ext cx="247651" cy="40777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i="1">
                  <a:latin typeface="Times New Roman"/>
                  <a:ea typeface="Times New Roman"/>
                  <a:cs typeface="Times New Roman"/>
                  <a:sym typeface="Times New Roman"/>
                </a:defRPr>
              </a:lvl1pPr>
            </a:lstStyle>
            <a:p>
              <a:r>
                <a:t>p</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986"/>
                                        </p:tgtEl>
                                        <p:attrNameLst>
                                          <p:attrName>style.visibility</p:attrName>
                                        </p:attrNameLst>
                                      </p:cBhvr>
                                      <p:to>
                                        <p:strVal val="visible"/>
                                      </p:to>
                                    </p:set>
                                    <p:anim calcmode="lin" valueType="num">
                                      <p:cBhvr>
                                        <p:cTn id="7" dur="1000" fill="hold"/>
                                        <p:tgtEl>
                                          <p:spTgt spid="986"/>
                                        </p:tgtEl>
                                        <p:attrNameLst>
                                          <p:attrName>ppt_x</p:attrName>
                                        </p:attrNameLst>
                                      </p:cBhvr>
                                      <p:tavLst>
                                        <p:tav tm="0">
                                          <p:val>
                                            <p:strVal val="#ppt_x"/>
                                          </p:val>
                                        </p:tav>
                                        <p:tav tm="100000">
                                          <p:val>
                                            <p:strVal val="#ppt_x"/>
                                          </p:val>
                                        </p:tav>
                                      </p:tavLst>
                                    </p:anim>
                                    <p:anim calcmode="lin" valueType="num">
                                      <p:cBhvr>
                                        <p:cTn id="8" dur="1000" fill="hold"/>
                                        <p:tgtEl>
                                          <p:spTgt spid="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1" name="image.pdf" descr="image.pdf"/>
          <p:cNvPicPr>
            <a:picLocks noChangeAspect="1"/>
          </p:cNvPicPr>
          <p:nvPr/>
        </p:nvPicPr>
        <p:blipFill>
          <a:blip r:embed="rId2">
            <a:extLst/>
          </a:blip>
          <a:stretch>
            <a:fillRect/>
          </a:stretch>
        </p:blipFill>
        <p:spPr>
          <a:xfrm>
            <a:off x="3402470" y="3302000"/>
            <a:ext cx="7213601" cy="1535289"/>
          </a:xfrm>
          <a:prstGeom prst="rect">
            <a:avLst/>
          </a:prstGeom>
          <a:ln w="12700">
            <a:miter lim="400000"/>
          </a:ln>
        </p:spPr>
      </p:pic>
      <p:sp>
        <p:nvSpPr>
          <p:cNvPr id="992" name="相对误差为："/>
          <p:cNvSpPr txBox="1"/>
          <p:nvPr/>
        </p:nvSpPr>
        <p:spPr>
          <a:xfrm>
            <a:off x="1440462" y="2177626"/>
            <a:ext cx="2247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2" indent="0">
              <a:buClr>
                <a:srgbClr val="3333CC"/>
              </a:buClr>
              <a:buFont typeface="Wingdings"/>
            </a:pPr>
            <a:r>
              <a:rPr>
                <a:latin typeface="宋体"/>
                <a:ea typeface="宋体"/>
                <a:cs typeface="宋体"/>
                <a:sym typeface="宋体"/>
              </a:rPr>
              <a:t>相对误差为：</a:t>
            </a:r>
          </a:p>
        </p:txBody>
      </p:sp>
      <p:sp>
        <p:nvSpPr>
          <p:cNvPr id="993" name="上式表明，当栅长 l 或者频率 f 增加时，误差增大，因此应使："/>
          <p:cNvSpPr txBox="1"/>
          <p:nvPr/>
        </p:nvSpPr>
        <p:spPr>
          <a:xfrm>
            <a:off x="1361439" y="5301262"/>
            <a:ext cx="993422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buClr>
                <a:srgbClr val="3333CC"/>
              </a:buClr>
              <a:buFont typeface="Wingdings"/>
              <a:defRPr>
                <a:latin typeface="Times New Roman"/>
                <a:ea typeface="Times New Roman"/>
                <a:cs typeface="Times New Roman"/>
                <a:sym typeface="Times New Roman"/>
              </a:defRPr>
            </a:pPr>
            <a:r>
              <a:t>上式表明，当栅长 </a:t>
            </a:r>
            <a:r>
              <a:rPr i="1"/>
              <a:t>l </a:t>
            </a:r>
            <a:r>
              <a:t>或者频率 </a:t>
            </a:r>
            <a:r>
              <a:rPr i="1"/>
              <a:t>f </a:t>
            </a:r>
            <a:r>
              <a:t>增加时，误差增大，因此应使：　　　　</a:t>
            </a:r>
          </a:p>
        </p:txBody>
      </p:sp>
      <p:pic>
        <p:nvPicPr>
          <p:cNvPr id="994" name="image.pdf" descr="image.pdf"/>
          <p:cNvPicPr>
            <a:picLocks noChangeAspect="1"/>
          </p:cNvPicPr>
          <p:nvPr/>
        </p:nvPicPr>
        <p:blipFill>
          <a:blip r:embed="rId3">
            <a:extLst/>
          </a:blip>
          <a:stretch>
            <a:fillRect/>
          </a:stretch>
        </p:blipFill>
        <p:spPr>
          <a:xfrm>
            <a:off x="2712719" y="6121964"/>
            <a:ext cx="3163148" cy="1115343"/>
          </a:xfrm>
          <a:prstGeom prst="rect">
            <a:avLst/>
          </a:prstGeom>
          <a:ln w="12700">
            <a:miter lim="400000"/>
          </a:ln>
        </p:spPr>
      </p:pic>
      <p:sp>
        <p:nvSpPr>
          <p:cNvPr id="995" name="或"/>
          <p:cNvSpPr txBox="1"/>
          <p:nvPr/>
        </p:nvSpPr>
        <p:spPr>
          <a:xfrm>
            <a:off x="6299200" y="6374835"/>
            <a:ext cx="4699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600"/>
              </a:spcBef>
              <a:buClr>
                <a:srgbClr val="3333CC"/>
              </a:buClr>
              <a:buFont typeface="Wingdings"/>
              <a:defRPr>
                <a:latin typeface="Times New Roman"/>
                <a:ea typeface="Times New Roman"/>
                <a:cs typeface="Times New Roman"/>
                <a:sym typeface="Times New Roman"/>
              </a:defRPr>
            </a:lvl1pPr>
          </a:lstStyle>
          <a:p>
            <a:r>
              <a:t>或</a:t>
            </a:r>
          </a:p>
        </p:txBody>
      </p:sp>
      <p:pic>
        <p:nvPicPr>
          <p:cNvPr id="996" name="image.pdf" descr="image.pdf"/>
          <p:cNvPicPr>
            <a:picLocks noChangeAspect="1"/>
          </p:cNvPicPr>
          <p:nvPr/>
        </p:nvPicPr>
        <p:blipFill>
          <a:blip r:embed="rId4">
            <a:extLst/>
          </a:blip>
          <a:stretch>
            <a:fillRect/>
          </a:stretch>
        </p:blipFill>
        <p:spPr>
          <a:xfrm>
            <a:off x="7056684" y="6118577"/>
            <a:ext cx="2858348" cy="1122117"/>
          </a:xfrm>
          <a:prstGeom prst="rect">
            <a:avLst/>
          </a:prstGeom>
          <a:ln w="12700">
            <a:miter lim="400000"/>
          </a:ln>
        </p:spPr>
      </p:pic>
      <p:sp>
        <p:nvSpPr>
          <p:cNvPr id="997" name="动态特性"/>
          <p:cNvSpPr txBox="1">
            <a:spLocks noGrp="1"/>
          </p:cNvSpPr>
          <p:nvPr>
            <p:ph type="title"/>
          </p:nvPr>
        </p:nvSpPr>
        <p:spPr>
          <a:prstGeom prst="rect">
            <a:avLst/>
          </a:prstGeom>
        </p:spPr>
        <p:txBody>
          <a:bodyPr/>
          <a:lstStyle/>
          <a:p>
            <a:r>
              <a:t>动态特性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电阻应变式"/>
          <p:cNvSpPr txBox="1">
            <a:spLocks noGrp="1"/>
          </p:cNvSpPr>
          <p:nvPr>
            <p:ph type="title"/>
          </p:nvPr>
        </p:nvSpPr>
        <p:spPr>
          <a:prstGeom prst="rect">
            <a:avLst/>
          </a:prstGeom>
        </p:spPr>
        <p:txBody>
          <a:bodyPr/>
          <a:lstStyle/>
          <a:p>
            <a:r>
              <a:t>电阻应变式</a:t>
            </a:r>
          </a:p>
        </p:txBody>
      </p:sp>
      <p:sp>
        <p:nvSpPr>
          <p:cNvPr id="746" name="电阻应变式传感器的发展史"/>
          <p:cNvSpPr txBox="1"/>
          <p:nvPr/>
        </p:nvSpPr>
        <p:spPr>
          <a:xfrm>
            <a:off x="2144183" y="1733974"/>
            <a:ext cx="5295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400" b="1">
                <a:solidFill>
                  <a:srgbClr val="C82506"/>
                </a:solidFill>
              </a:defRPr>
            </a:lvl1pPr>
          </a:lstStyle>
          <a:p>
            <a:r>
              <a:t>电阻应变式传感器的发展史</a:t>
            </a:r>
          </a:p>
        </p:txBody>
      </p:sp>
      <p:sp>
        <p:nvSpPr>
          <p:cNvPr id="747" name="1856年，发现金属材料的应变效应…"/>
          <p:cNvSpPr txBox="1"/>
          <p:nvPr/>
        </p:nvSpPr>
        <p:spPr>
          <a:xfrm>
            <a:off x="2203145" y="3193757"/>
            <a:ext cx="6015749" cy="268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buSzPct val="50000"/>
              <a:buBlip>
                <a:blip r:embed="rId2"/>
              </a:buBlip>
            </a:pPr>
            <a:r>
              <a:t>1856年，发现金属材料的应变效应</a:t>
            </a:r>
          </a:p>
          <a:p>
            <a:pPr marL="388937" indent="-388937">
              <a:buSzPct val="50000"/>
              <a:buBlip>
                <a:blip r:embed="rId2"/>
              </a:buBlip>
            </a:pPr>
            <a:r>
              <a:t>1931年，制成第一片应变片</a:t>
            </a:r>
          </a:p>
          <a:p>
            <a:pPr marL="388937" indent="-388937">
              <a:buSzPct val="50000"/>
              <a:buBlip>
                <a:blip r:embed="rId2"/>
              </a:buBlip>
            </a:pPr>
            <a:r>
              <a:t>1940年，发明应变式传感器</a:t>
            </a:r>
          </a:p>
          <a:p>
            <a:pPr marL="388937" indent="-388937">
              <a:buSzPct val="50000"/>
              <a:buBlip>
                <a:blip r:embed="rId2"/>
              </a:buBlip>
            </a:pPr>
            <a:r>
              <a:t>1952年，发现箔式应变片</a:t>
            </a:r>
          </a:p>
          <a:p>
            <a:pPr marL="388937" indent="-388937">
              <a:buSzPct val="50000"/>
              <a:buBlip>
                <a:blip r:embed="rId2"/>
              </a:buBlip>
            </a:pPr>
            <a:r>
              <a:t>1970年，半导体应变片</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阶跃应变波的响应"/>
          <p:cNvSpPr txBox="1"/>
          <p:nvPr/>
        </p:nvSpPr>
        <p:spPr>
          <a:xfrm>
            <a:off x="1208940" y="1978659"/>
            <a:ext cx="2984501"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阶跃应变波的响应</a:t>
            </a:r>
          </a:p>
        </p:txBody>
      </p:sp>
      <p:sp>
        <p:nvSpPr>
          <p:cNvPr id="1000" name="疲劳寿命："/>
          <p:cNvSpPr txBox="1"/>
          <p:nvPr/>
        </p:nvSpPr>
        <p:spPr>
          <a:xfrm>
            <a:off x="1257582" y="5967531"/>
            <a:ext cx="2374901" cy="635001"/>
          </a:xfrm>
          <a:prstGeom prst="rect">
            <a:avLst/>
          </a:prstGeom>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2"/>
            <a:r>
              <a:t>疲劳寿命：</a:t>
            </a:r>
          </a:p>
        </p:txBody>
      </p:sp>
      <p:sp>
        <p:nvSpPr>
          <p:cNvPr id="1001" name="粘贴在试件上的应变计，在恒幅交变应力的作用下，连续工作直至疲劳损坏的循环次数。一般要求N=105~107次"/>
          <p:cNvSpPr txBox="1"/>
          <p:nvPr/>
        </p:nvSpPr>
        <p:spPr>
          <a:xfrm>
            <a:off x="514773" y="6792653"/>
            <a:ext cx="1124340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lvl="2" indent="914400">
              <a:spcBef>
                <a:spcPts val="3200"/>
              </a:spcBef>
              <a:buClr>
                <a:srgbClr val="3333CC"/>
              </a:buClr>
              <a:buFont typeface="Wingdings"/>
              <a:defRPr>
                <a:latin typeface="宋体"/>
                <a:ea typeface="宋体"/>
                <a:cs typeface="宋体"/>
                <a:sym typeface="宋体"/>
              </a:defRPr>
            </a:pPr>
            <a:r>
              <a:t>粘贴在试件上的应变计，在恒幅交变应力的作用下，连续工作直至疲劳损坏的循环次数。一般要求N=105~107次</a:t>
            </a:r>
          </a:p>
        </p:txBody>
      </p:sp>
      <p:grpSp>
        <p:nvGrpSpPr>
          <p:cNvPr id="1004" name="成组"/>
          <p:cNvGrpSpPr/>
          <p:nvPr/>
        </p:nvGrpSpPr>
        <p:grpSpPr>
          <a:xfrm>
            <a:off x="5577840" y="1910079"/>
            <a:ext cx="5578970" cy="3413761"/>
            <a:chOff x="0" y="0"/>
            <a:chExt cx="5578969" cy="3413760"/>
          </a:xfrm>
        </p:grpSpPr>
        <p:pic>
          <p:nvPicPr>
            <p:cNvPr id="1002" name="C:\Users\bamboo\Desktop\20120917105254401.gif" descr="C:\Users\bamboo\Desktop\20120917105254401.gif"/>
            <p:cNvPicPr>
              <a:picLocks noChangeAspect="1"/>
            </p:cNvPicPr>
            <p:nvPr/>
          </p:nvPicPr>
          <p:blipFill>
            <a:blip r:embed="rId2">
              <a:extLst/>
            </a:blip>
            <a:stretch>
              <a:fillRect/>
            </a:stretch>
          </p:blipFill>
          <p:spPr>
            <a:xfrm>
              <a:off x="0" y="0"/>
              <a:ext cx="5578970" cy="3413761"/>
            </a:xfrm>
            <a:prstGeom prst="rect">
              <a:avLst/>
            </a:prstGeom>
            <a:ln w="12700" cap="flat">
              <a:noFill/>
              <a:miter lim="400000"/>
            </a:ln>
            <a:effectLst/>
          </p:spPr>
        </p:pic>
        <p:sp>
          <p:nvSpPr>
            <p:cNvPr id="1003" name="矩形"/>
            <p:cNvSpPr/>
            <p:nvPr/>
          </p:nvSpPr>
          <p:spPr>
            <a:xfrm>
              <a:off x="3162749" y="2513878"/>
              <a:ext cx="2403109" cy="84741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spcBef>
                  <a:spcPts val="600"/>
                </a:spcBef>
                <a:defRPr sz="2400">
                  <a:solidFill>
                    <a:srgbClr val="FFFFFF"/>
                  </a:solidFill>
                  <a:latin typeface="+mn-lt"/>
                  <a:ea typeface="+mn-ea"/>
                  <a:cs typeface="+mn-cs"/>
                  <a:sym typeface="Helvetica Neue Medium"/>
                </a:defRPr>
              </a:pPr>
              <a:endParaRPr/>
            </a:p>
          </p:txBody>
        </p:sp>
      </p:grpSp>
      <p:sp>
        <p:nvSpPr>
          <p:cNvPr id="1005" name="动态特性"/>
          <p:cNvSpPr txBox="1">
            <a:spLocks noGrp="1"/>
          </p:cNvSpPr>
          <p:nvPr>
            <p:ph type="title"/>
          </p:nvPr>
        </p:nvSpPr>
        <p:spPr>
          <a:prstGeom prst="rect">
            <a:avLst/>
          </a:prstGeom>
        </p:spPr>
        <p:txBody>
          <a:bodyPr/>
          <a:lstStyle/>
          <a:p>
            <a:r>
              <a:t>动态特性</a:t>
            </a:r>
          </a:p>
        </p:txBody>
      </p:sp>
      <p:sp>
        <p:nvSpPr>
          <p:cNvPr id="1006" name="上升工作时间tr=0.8l/v"/>
          <p:cNvSpPr txBox="1"/>
          <p:nvPr/>
        </p:nvSpPr>
        <p:spPr>
          <a:xfrm>
            <a:off x="1195450" y="3312159"/>
            <a:ext cx="347884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i="1">
                <a:latin typeface="Times New Roman"/>
                <a:ea typeface="Times New Roman"/>
                <a:cs typeface="Times New Roman"/>
                <a:sym typeface="Times New Roman"/>
              </a:defRPr>
            </a:pPr>
            <a:r>
              <a:t>上升工作时间t</a:t>
            </a:r>
            <a:r>
              <a:rPr baseline="-5999"/>
              <a:t>r</a:t>
            </a:r>
            <a:r>
              <a:t>=0.8l/v</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30</a:t>
            </a:fld>
            <a:endParaRPr lang="zh-CN" alt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温度效应及补偿"/>
          <p:cNvSpPr txBox="1">
            <a:spLocks noGrp="1"/>
          </p:cNvSpPr>
          <p:nvPr>
            <p:ph type="title"/>
          </p:nvPr>
        </p:nvSpPr>
        <p:spPr>
          <a:prstGeom prst="rect">
            <a:avLst/>
          </a:prstGeom>
        </p:spPr>
        <p:txBody>
          <a:bodyPr/>
          <a:lstStyle/>
          <a:p>
            <a:r>
              <a:t>温度效应及补偿</a:t>
            </a:r>
          </a:p>
        </p:txBody>
      </p:sp>
      <p:sp>
        <p:nvSpPr>
          <p:cNvPr id="1009" name="单纯由温度变化引起应变计电阻变化的现象，称为应变计的温度效应。"/>
          <p:cNvSpPr txBox="1"/>
          <p:nvPr/>
        </p:nvSpPr>
        <p:spPr>
          <a:xfrm>
            <a:off x="639573" y="2158303"/>
            <a:ext cx="1141244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defRPr>
                <a:latin typeface="+mj-lt"/>
                <a:ea typeface="+mj-ea"/>
                <a:cs typeface="+mj-cs"/>
                <a:sym typeface="微软雅黑"/>
              </a:defRPr>
            </a:pPr>
            <a:r>
              <a:t>单纯由温度变化引起应变计电阻变化的现象，称为应变计的</a:t>
            </a:r>
            <a:r>
              <a:rPr>
                <a:solidFill>
                  <a:schemeClr val="accent5">
                    <a:hueOff val="-82419"/>
                    <a:satOff val="-9513"/>
                    <a:lumOff val="-16343"/>
                  </a:schemeClr>
                </a:solidFill>
              </a:rPr>
              <a:t>温度效应</a:t>
            </a:r>
            <a:r>
              <a:t>。</a:t>
            </a:r>
          </a:p>
        </p:txBody>
      </p:sp>
      <p:sp>
        <p:nvSpPr>
          <p:cNvPr id="1010" name="原因：应变片的电阻丝具有一定的温度系数；电阻丝材料与测试材料的线膨胀系数不同"/>
          <p:cNvSpPr txBox="1"/>
          <p:nvPr/>
        </p:nvSpPr>
        <p:spPr>
          <a:xfrm>
            <a:off x="639573" y="3048020"/>
            <a:ext cx="1210352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defRPr>
                <a:latin typeface="+mj-lt"/>
                <a:ea typeface="+mj-ea"/>
                <a:cs typeface="+mj-cs"/>
                <a:sym typeface="微软雅黑"/>
              </a:defRPr>
            </a:pPr>
            <a:r>
              <a:t>原因：应变片的电阻丝具有一定的温度系数</a:t>
            </a:r>
            <a:r>
              <a:rPr b="1"/>
              <a:t>；</a:t>
            </a:r>
            <a:r>
              <a:t>电阻丝材料与测试材料的线膨胀系数不同</a:t>
            </a:r>
          </a:p>
        </p:txBody>
      </p:sp>
      <p:sp>
        <p:nvSpPr>
          <p:cNvPr id="1011" name="温度变化引起的总电阻变化"/>
          <p:cNvSpPr txBox="1"/>
          <p:nvPr/>
        </p:nvSpPr>
        <p:spPr>
          <a:xfrm>
            <a:off x="639573" y="4344891"/>
            <a:ext cx="645047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3333CC"/>
              </a:buClr>
              <a:buFont typeface="Wingdings"/>
              <a:defRPr>
                <a:latin typeface="+mj-lt"/>
                <a:ea typeface="+mj-ea"/>
                <a:cs typeface="+mj-cs"/>
                <a:sym typeface="微软雅黑"/>
              </a:defRPr>
            </a:lvl1pPr>
          </a:lstStyle>
          <a:p>
            <a:r>
              <a:t>温度变化引起的总电阻变化</a:t>
            </a:r>
          </a:p>
        </p:txBody>
      </p:sp>
      <p:pic>
        <p:nvPicPr>
          <p:cNvPr id="1012" name="image.pdf" descr="image.pdf"/>
          <p:cNvPicPr>
            <a:picLocks noChangeAspect="1"/>
          </p:cNvPicPr>
          <p:nvPr/>
        </p:nvPicPr>
        <p:blipFill>
          <a:blip r:embed="rId2">
            <a:extLst/>
          </a:blip>
          <a:stretch>
            <a:fillRect/>
          </a:stretch>
        </p:blipFill>
        <p:spPr>
          <a:xfrm>
            <a:off x="1660042" y="6854613"/>
            <a:ext cx="7775788" cy="1327574"/>
          </a:xfrm>
          <a:prstGeom prst="rect">
            <a:avLst/>
          </a:prstGeom>
          <a:ln w="12700">
            <a:miter lim="400000"/>
          </a:ln>
        </p:spPr>
      </p:pic>
      <p:pic>
        <p:nvPicPr>
          <p:cNvPr id="1013" name="image.pdf" descr="image.pdf"/>
          <p:cNvPicPr>
            <a:picLocks noChangeAspect="1"/>
          </p:cNvPicPr>
          <p:nvPr/>
        </p:nvPicPr>
        <p:blipFill>
          <a:blip r:embed="rId3">
            <a:extLst/>
          </a:blip>
          <a:stretch>
            <a:fillRect/>
          </a:stretch>
        </p:blipFill>
        <p:spPr>
          <a:xfrm>
            <a:off x="2307448" y="4918300"/>
            <a:ext cx="5592517" cy="1341121"/>
          </a:xfrm>
          <a:prstGeom prst="rect">
            <a:avLst/>
          </a:prstGeom>
          <a:ln w="12700">
            <a:miter lim="400000"/>
          </a:ln>
        </p:spPr>
      </p:pic>
      <p:sp>
        <p:nvSpPr>
          <p:cNvPr id="1014" name="相对的热输出为："/>
          <p:cNvSpPr txBox="1"/>
          <p:nvPr/>
        </p:nvSpPr>
        <p:spPr>
          <a:xfrm>
            <a:off x="639573" y="6219511"/>
            <a:ext cx="645047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3333CC"/>
              </a:buClr>
              <a:buFont typeface="Wingdings"/>
              <a:defRPr>
                <a:latin typeface="+mj-lt"/>
                <a:ea typeface="+mj-ea"/>
                <a:cs typeface="+mj-cs"/>
                <a:sym typeface="微软雅黑"/>
              </a:defRPr>
            </a:lvl1pPr>
          </a:lstStyle>
          <a:p>
            <a:r>
              <a:t>相对的热输出为：</a:t>
            </a:r>
          </a:p>
        </p:txBody>
      </p:sp>
      <p:sp>
        <p:nvSpPr>
          <p:cNvPr id="1015" name="其中，at为敏感栅的电阻温度系数，βs及βt分别为试件和敏感栅材料的线膨胀系数。"/>
          <p:cNvSpPr txBox="1"/>
          <p:nvPr/>
        </p:nvSpPr>
        <p:spPr>
          <a:xfrm>
            <a:off x="1208533" y="8094133"/>
            <a:ext cx="1210352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300"/>
            </a:pPr>
            <a:r>
              <a:t>其中，a</a:t>
            </a:r>
            <a:r>
              <a:rPr baseline="-5999"/>
              <a:t>t</a:t>
            </a:r>
            <a:r>
              <a:t>为敏感栅的电阻温度系数，β</a:t>
            </a:r>
            <a:r>
              <a:rPr baseline="-5999"/>
              <a:t>s</a:t>
            </a:r>
            <a:r>
              <a:t>及β</a:t>
            </a:r>
            <a:r>
              <a:rPr baseline="-5999"/>
              <a:t>t</a:t>
            </a:r>
            <a:r>
              <a:t>分别为试件和敏感栅材料的线膨胀系数。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1010"/>
                                        </p:tgtEl>
                                        <p:attrNameLst>
                                          <p:attrName>style.visibility</p:attrName>
                                        </p:attrNameLst>
                                      </p:cBhvr>
                                      <p:to>
                                        <p:strVal val="visible"/>
                                      </p:to>
                                    </p:set>
                                    <p:animEffect transition="in" filter="wipe(down)">
                                      <p:cBhvr>
                                        <p:cTn id="7"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7" name="image.pdf" descr="image.pdf"/>
          <p:cNvPicPr>
            <a:picLocks noChangeAspect="1"/>
          </p:cNvPicPr>
          <p:nvPr/>
        </p:nvPicPr>
        <p:blipFill>
          <a:blip r:embed="rId2">
            <a:extLst/>
          </a:blip>
          <a:stretch>
            <a:fillRect/>
          </a:stretch>
        </p:blipFill>
        <p:spPr>
          <a:xfrm>
            <a:off x="3926897" y="6063963"/>
            <a:ext cx="3635024" cy="772162"/>
          </a:xfrm>
          <a:prstGeom prst="rect">
            <a:avLst/>
          </a:prstGeom>
          <a:ln w="12700">
            <a:miter lim="400000"/>
          </a:ln>
        </p:spPr>
      </p:pic>
      <p:sp>
        <p:nvSpPr>
          <p:cNvPr id="1018" name="在研制和选用应变计时，若选择敏感栅的合金材料，其αt 、βt能与试件材料的βs相匹配，即满足εt=0，达到温度自补偿的目的。"/>
          <p:cNvSpPr txBox="1"/>
          <p:nvPr/>
        </p:nvSpPr>
        <p:spPr>
          <a:xfrm>
            <a:off x="639573" y="4861841"/>
            <a:ext cx="11060855" cy="1154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latin typeface="Times New Roman"/>
                <a:ea typeface="Times New Roman"/>
                <a:cs typeface="Times New Roman"/>
                <a:sym typeface="Times New Roman"/>
              </a:defRPr>
            </a:pPr>
            <a:r>
              <a:rPr>
                <a:latin typeface="宋体"/>
                <a:ea typeface="宋体"/>
                <a:cs typeface="宋体"/>
                <a:sym typeface="宋体"/>
              </a:rPr>
              <a:t>    在研制和选用应变计时，若选择敏感栅的合金材料，其</a:t>
            </a:r>
            <a:r>
              <a:rPr i="1"/>
              <a:t>α</a:t>
            </a:r>
            <a:r>
              <a:rPr baseline="-21428"/>
              <a:t>t</a:t>
            </a:r>
            <a:r>
              <a:t> </a:t>
            </a:r>
            <a:r>
              <a:rPr>
                <a:latin typeface="宋体"/>
                <a:ea typeface="宋体"/>
                <a:cs typeface="宋体"/>
                <a:sym typeface="宋体"/>
              </a:rPr>
              <a:t>、</a:t>
            </a:r>
            <a:r>
              <a:rPr i="1"/>
              <a:t>β</a:t>
            </a:r>
            <a:r>
              <a:rPr baseline="-21428"/>
              <a:t>t</a:t>
            </a:r>
            <a:r>
              <a:rPr>
                <a:latin typeface="宋体"/>
                <a:ea typeface="宋体"/>
                <a:cs typeface="宋体"/>
                <a:sym typeface="宋体"/>
              </a:rPr>
              <a:t>能与试件材料的</a:t>
            </a:r>
            <a:r>
              <a:rPr i="1"/>
              <a:t>β</a:t>
            </a:r>
            <a:r>
              <a:rPr baseline="-21428"/>
              <a:t>s</a:t>
            </a:r>
            <a:r>
              <a:rPr>
                <a:latin typeface="宋体"/>
                <a:ea typeface="宋体"/>
                <a:cs typeface="宋体"/>
                <a:sym typeface="宋体"/>
              </a:rPr>
              <a:t>相匹配，即满足</a:t>
            </a:r>
            <a:r>
              <a:rPr i="1"/>
              <a:t>ε</a:t>
            </a:r>
            <a:r>
              <a:rPr i="1" baseline="-18214"/>
              <a:t>t</a:t>
            </a:r>
            <a:r>
              <a:t>=0</a:t>
            </a:r>
            <a:r>
              <a:rPr>
                <a:latin typeface="宋体"/>
                <a:ea typeface="宋体"/>
                <a:cs typeface="宋体"/>
                <a:sym typeface="宋体"/>
              </a:rPr>
              <a:t>，达到温度自补偿的目的。</a:t>
            </a:r>
          </a:p>
        </p:txBody>
      </p:sp>
      <p:sp>
        <p:nvSpPr>
          <p:cNvPr id="1019" name="温度效应及补偿"/>
          <p:cNvSpPr txBox="1">
            <a:spLocks noGrp="1"/>
          </p:cNvSpPr>
          <p:nvPr>
            <p:ph type="title"/>
          </p:nvPr>
        </p:nvSpPr>
        <p:spPr>
          <a:prstGeom prst="rect">
            <a:avLst/>
          </a:prstGeom>
        </p:spPr>
        <p:txBody>
          <a:bodyPr/>
          <a:lstStyle/>
          <a:p>
            <a:r>
              <a:t>温度效应及补偿</a:t>
            </a:r>
          </a:p>
        </p:txBody>
      </p:sp>
      <p:sp>
        <p:nvSpPr>
          <p:cNvPr id="1020" name="1、温度自补偿法"/>
          <p:cNvSpPr txBox="1"/>
          <p:nvPr/>
        </p:nvSpPr>
        <p:spPr>
          <a:xfrm>
            <a:off x="639573" y="2286170"/>
            <a:ext cx="3799781"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866986" indent="-866986">
              <a:spcBef>
                <a:spcPts val="900"/>
              </a:spcBef>
              <a:defRPr sz="3800" b="1">
                <a:solidFill>
                  <a:srgbClr val="CC0099"/>
                </a:solidFill>
                <a:latin typeface="Tahoma"/>
                <a:ea typeface="Tahoma"/>
                <a:cs typeface="Tahoma"/>
                <a:sym typeface="Tahoma"/>
              </a:defRPr>
            </a:pPr>
            <a:r>
              <a:t>1</a:t>
            </a:r>
            <a:r>
              <a:rPr b="0">
                <a:latin typeface="宋体"/>
                <a:ea typeface="宋体"/>
                <a:cs typeface="宋体"/>
                <a:sym typeface="宋体"/>
              </a:rPr>
              <a:t>、温度自补偿法</a:t>
            </a:r>
          </a:p>
        </p:txBody>
      </p:sp>
      <p:sp>
        <p:nvSpPr>
          <p:cNvPr id="1021" name="精心选配敏感栅材料与结构参数来实现热输出补偿 。"/>
          <p:cNvSpPr txBox="1"/>
          <p:nvPr/>
        </p:nvSpPr>
        <p:spPr>
          <a:xfrm>
            <a:off x="639573" y="3202893"/>
            <a:ext cx="83820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600"/>
              </a:spcBef>
              <a:buClr>
                <a:srgbClr val="3333CC"/>
              </a:buClr>
              <a:buFont typeface="Wingdings"/>
              <a:defRPr>
                <a:latin typeface="宋体"/>
                <a:ea typeface="宋体"/>
                <a:cs typeface="宋体"/>
                <a:sym typeface="宋体"/>
              </a:defRPr>
            </a:lvl1pPr>
          </a:lstStyle>
          <a:p>
            <a:r>
              <a:t>精心选配敏感栅材料与结构参数来实现热输出补偿 。</a:t>
            </a:r>
          </a:p>
        </p:txBody>
      </p:sp>
      <p:sp>
        <p:nvSpPr>
          <p:cNvPr id="1022" name="(1)单丝自补偿应变计"/>
          <p:cNvSpPr txBox="1"/>
          <p:nvPr/>
        </p:nvSpPr>
        <p:spPr>
          <a:xfrm>
            <a:off x="639573" y="4019667"/>
            <a:ext cx="3606553"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866986" indent="-866986">
              <a:spcBef>
                <a:spcPts val="900"/>
              </a:spcBef>
              <a:defRPr sz="3000">
                <a:latin typeface="宋体"/>
                <a:ea typeface="宋体"/>
                <a:cs typeface="宋体"/>
                <a:sym typeface="宋体"/>
              </a:defRPr>
            </a:pPr>
            <a:r>
              <a:t>(1)单丝自补偿应变计</a:t>
            </a:r>
          </a:p>
        </p:txBody>
      </p:sp>
      <p:sp>
        <p:nvSpPr>
          <p:cNvPr id="1023" name="结构简单，制造、使用方便。"/>
          <p:cNvSpPr txBox="1"/>
          <p:nvPr/>
        </p:nvSpPr>
        <p:spPr>
          <a:xfrm>
            <a:off x="6851650" y="7103757"/>
            <a:ext cx="473710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5">
                    <a:hueOff val="-82419"/>
                    <a:satOff val="-9513"/>
                    <a:lumOff val="-16343"/>
                  </a:schemeClr>
                </a:solidFill>
                <a:latin typeface="华文楷体"/>
                <a:ea typeface="华文楷体"/>
                <a:cs typeface="华文楷体"/>
                <a:sym typeface="华文楷体"/>
              </a:defRPr>
            </a:lvl1pPr>
          </a:lstStyle>
          <a:p>
            <a:r>
              <a:t>结构简单，制造、使用方便。</a:t>
            </a:r>
          </a:p>
        </p:txBody>
      </p:sp>
      <p:sp>
        <p:nvSpPr>
          <p:cNvPr id="1024" name="热输出补偿就是消除εt对测量的干扰，常采用温度自补偿和桥路补偿法。"/>
          <p:cNvSpPr txBox="1"/>
          <p:nvPr/>
        </p:nvSpPr>
        <p:spPr>
          <a:xfrm>
            <a:off x="1558289" y="1471151"/>
            <a:ext cx="11385043" cy="653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spcBef>
                <a:spcPts val="4200"/>
              </a:spcBef>
            </a:pPr>
            <a:r>
              <a:t>热输出补偿就是消除</a:t>
            </a:r>
            <a:r>
              <a:rPr i="1"/>
              <a:t>ε</a:t>
            </a:r>
            <a:r>
              <a:rPr i="1" baseline="-18214"/>
              <a:t>t</a:t>
            </a:r>
            <a:r>
              <a:rPr baseline="-12214"/>
              <a:t>对测量的干扰，常采用</a:t>
            </a:r>
            <a:r>
              <a:rPr baseline="-12214">
                <a:solidFill>
                  <a:schemeClr val="accent5"/>
                </a:solidFill>
              </a:rPr>
              <a:t>温度自补偿</a:t>
            </a:r>
            <a:r>
              <a:rPr baseline="-12214"/>
              <a:t>和</a:t>
            </a:r>
            <a:r>
              <a:rPr baseline="-12214">
                <a:solidFill>
                  <a:schemeClr val="accent5"/>
                </a:solidFill>
              </a:rPr>
              <a:t>桥路补偿法</a:t>
            </a:r>
            <a:r>
              <a:rPr baseline="-12214"/>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pdf" descr="image.pdf"/>
          <p:cNvPicPr>
            <a:picLocks noChangeAspect="1"/>
          </p:cNvPicPr>
          <p:nvPr/>
        </p:nvPicPr>
        <p:blipFill>
          <a:blip r:embed="rId2">
            <a:extLst/>
          </a:blip>
          <a:stretch>
            <a:fillRect/>
          </a:stretch>
        </p:blipFill>
        <p:spPr>
          <a:xfrm>
            <a:off x="1049866" y="5040806"/>
            <a:ext cx="4296905" cy="1011958"/>
          </a:xfrm>
          <a:prstGeom prst="rect">
            <a:avLst/>
          </a:prstGeom>
          <a:ln w="12700">
            <a:miter lim="400000"/>
          </a:ln>
        </p:spPr>
      </p:pic>
      <p:grpSp>
        <p:nvGrpSpPr>
          <p:cNvPr id="1029" name="成组"/>
          <p:cNvGrpSpPr/>
          <p:nvPr/>
        </p:nvGrpSpPr>
        <p:grpSpPr>
          <a:xfrm>
            <a:off x="7019623" y="2513634"/>
            <a:ext cx="4427588" cy="4054948"/>
            <a:chOff x="0" y="0"/>
            <a:chExt cx="4427587" cy="4054947"/>
          </a:xfrm>
        </p:grpSpPr>
        <p:pic>
          <p:nvPicPr>
            <p:cNvPr id="1027" name="image.png" descr="image.png"/>
            <p:cNvPicPr>
              <a:picLocks noChangeAspect="1"/>
            </p:cNvPicPr>
            <p:nvPr/>
          </p:nvPicPr>
          <p:blipFill>
            <a:blip r:embed="rId3">
              <a:extLst/>
            </a:blip>
            <a:srcRect b="8092"/>
            <a:stretch>
              <a:fillRect/>
            </a:stretch>
          </p:blipFill>
          <p:spPr>
            <a:xfrm>
              <a:off x="0" y="0"/>
              <a:ext cx="4427588" cy="3462536"/>
            </a:xfrm>
            <a:prstGeom prst="rect">
              <a:avLst/>
            </a:prstGeom>
            <a:ln w="12700" cap="flat">
              <a:noFill/>
              <a:miter lim="400000"/>
            </a:ln>
            <a:effectLst/>
          </p:spPr>
        </p:pic>
        <p:sp>
          <p:nvSpPr>
            <p:cNvPr id="1028" name="（a）回线式   （ b）短接式"/>
            <p:cNvSpPr txBox="1"/>
            <p:nvPr/>
          </p:nvSpPr>
          <p:spPr>
            <a:xfrm>
              <a:off x="308006" y="3534247"/>
              <a:ext cx="3811525"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spcBef>
                  <a:spcPts val="600"/>
                </a:spcBef>
                <a:buClr>
                  <a:srgbClr val="3333CC"/>
                </a:buClr>
                <a:buFont typeface="Wingdings"/>
                <a:defRPr sz="2400"/>
              </a:pPr>
              <a:r>
                <a:rPr>
                  <a:latin typeface="宋体"/>
                  <a:ea typeface="宋体"/>
                  <a:cs typeface="宋体"/>
                  <a:sym typeface="宋体"/>
                </a:rPr>
                <a:t>（</a:t>
              </a:r>
              <a:r>
                <a:t>a</a:t>
              </a:r>
              <a:r>
                <a:rPr>
                  <a:latin typeface="宋体"/>
                  <a:ea typeface="宋体"/>
                  <a:cs typeface="宋体"/>
                  <a:sym typeface="宋体"/>
                </a:rPr>
                <a:t>）回线式   （ </a:t>
              </a:r>
              <a:r>
                <a:t>b</a:t>
              </a:r>
              <a:r>
                <a:rPr>
                  <a:latin typeface="宋体"/>
                  <a:ea typeface="宋体"/>
                  <a:cs typeface="宋体"/>
                  <a:sym typeface="宋体"/>
                </a:rPr>
                <a:t>）短接式</a:t>
              </a:r>
            </a:p>
          </p:txBody>
        </p:sp>
      </p:grpSp>
      <p:sp>
        <p:nvSpPr>
          <p:cNvPr id="1030" name="由两种不同电阻温度系数（一种为正值，一种为负值）的材料串联组成敏感栅。"/>
          <p:cNvSpPr txBox="1"/>
          <p:nvPr/>
        </p:nvSpPr>
        <p:spPr>
          <a:xfrm>
            <a:off x="639573" y="2750273"/>
            <a:ext cx="637344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宋体"/>
                <a:ea typeface="宋体"/>
                <a:cs typeface="宋体"/>
                <a:sym typeface="宋体"/>
              </a:defRPr>
            </a:lvl1pPr>
          </a:lstStyle>
          <a:p>
            <a:r>
              <a:t>由两种不同电阻温度系数（一种为正值，一种为负值）的材料串联组成敏感栅。</a:t>
            </a:r>
          </a:p>
        </p:txBody>
      </p:sp>
      <p:sp>
        <p:nvSpPr>
          <p:cNvPr id="1031" name="(2)双丝自补偿应变计"/>
          <p:cNvSpPr txBox="1"/>
          <p:nvPr/>
        </p:nvSpPr>
        <p:spPr>
          <a:xfrm>
            <a:off x="639573" y="2192020"/>
            <a:ext cx="3606553"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866986" indent="-866986">
              <a:spcBef>
                <a:spcPts val="900"/>
              </a:spcBef>
              <a:defRPr sz="3000">
                <a:latin typeface="宋体"/>
                <a:ea typeface="宋体"/>
                <a:cs typeface="宋体"/>
                <a:sym typeface="宋体"/>
              </a:defRPr>
            </a:lvl1pPr>
          </a:lstStyle>
          <a:p>
            <a:r>
              <a:t>(2)双丝自补偿应变计</a:t>
            </a:r>
          </a:p>
        </p:txBody>
      </p:sp>
      <p:sp>
        <p:nvSpPr>
          <p:cNvPr id="1032" name="温度效应及补偿"/>
          <p:cNvSpPr txBox="1">
            <a:spLocks noGrp="1"/>
          </p:cNvSpPr>
          <p:nvPr>
            <p:ph type="title"/>
          </p:nvPr>
        </p:nvSpPr>
        <p:spPr>
          <a:prstGeom prst="rect">
            <a:avLst/>
          </a:prstGeom>
        </p:spPr>
        <p:txBody>
          <a:bodyPr/>
          <a:lstStyle/>
          <a:p>
            <a:r>
              <a:t>温度效应及补偿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6" name="成组"/>
          <p:cNvGrpSpPr/>
          <p:nvPr/>
        </p:nvGrpSpPr>
        <p:grpSpPr>
          <a:xfrm>
            <a:off x="5575300" y="977900"/>
            <a:ext cx="6651696" cy="3567713"/>
            <a:chOff x="20320" y="0"/>
            <a:chExt cx="6085683" cy="3280105"/>
          </a:xfrm>
        </p:grpSpPr>
        <p:pic>
          <p:nvPicPr>
            <p:cNvPr id="1034" name="image.png" descr="image.png"/>
            <p:cNvPicPr>
              <a:picLocks noChangeAspect="1"/>
            </p:cNvPicPr>
            <p:nvPr/>
          </p:nvPicPr>
          <p:blipFill>
            <a:blip r:embed="rId2">
              <a:extLst/>
            </a:blip>
            <a:srcRect/>
            <a:stretch>
              <a:fillRect/>
            </a:stretch>
          </p:blipFill>
          <p:spPr>
            <a:xfrm>
              <a:off x="20320" y="0"/>
              <a:ext cx="6085684" cy="2741364"/>
            </a:xfrm>
            <a:prstGeom prst="rect">
              <a:avLst/>
            </a:prstGeom>
            <a:ln w="12700" cap="flat">
              <a:noFill/>
              <a:miter lim="400000"/>
            </a:ln>
            <a:effectLst/>
          </p:spPr>
        </p:pic>
        <p:sp>
          <p:nvSpPr>
            <p:cNvPr id="1035" name="双丝半桥式热补偿应变计"/>
            <p:cNvSpPr txBox="1"/>
            <p:nvPr/>
          </p:nvSpPr>
          <p:spPr>
            <a:xfrm>
              <a:off x="931175" y="2759405"/>
              <a:ext cx="34671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400">
                  <a:latin typeface="宋体"/>
                  <a:ea typeface="宋体"/>
                  <a:cs typeface="宋体"/>
                  <a:sym typeface="宋体"/>
                </a:defRPr>
              </a:lvl1pPr>
            </a:lstStyle>
            <a:p>
              <a:pPr>
                <a:defRPr>
                  <a:latin typeface="Tahoma"/>
                  <a:ea typeface="Tahoma"/>
                  <a:cs typeface="Tahoma"/>
                  <a:sym typeface="Tahoma"/>
                </a:defRPr>
              </a:pPr>
              <a:r>
                <a:rPr>
                  <a:latin typeface="宋体"/>
                  <a:ea typeface="宋体"/>
                  <a:cs typeface="宋体"/>
                  <a:sym typeface="宋体"/>
                </a:rPr>
                <a:t>双丝半桥式热补偿应变计</a:t>
              </a:r>
            </a:p>
          </p:txBody>
        </p:sp>
      </p:grpSp>
      <p:sp>
        <p:nvSpPr>
          <p:cNvPr id="1037" name="（1）双丝半桥式"/>
          <p:cNvSpPr txBox="1"/>
          <p:nvPr/>
        </p:nvSpPr>
        <p:spPr>
          <a:xfrm>
            <a:off x="782349" y="3888740"/>
            <a:ext cx="2971801"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866986" indent="-866986">
              <a:spcBef>
                <a:spcPts val="900"/>
              </a:spcBef>
              <a:defRPr sz="3000">
                <a:latin typeface="宋体"/>
                <a:ea typeface="宋体"/>
                <a:cs typeface="宋体"/>
                <a:sym typeface="宋体"/>
              </a:defRPr>
            </a:lvl1pPr>
          </a:lstStyle>
          <a:p>
            <a:r>
              <a:t>（1）双丝半桥式</a:t>
            </a:r>
          </a:p>
        </p:txBody>
      </p:sp>
      <p:sp>
        <p:nvSpPr>
          <p:cNvPr id="1038" name="敏感栅由同符号电阻温度系数的两种合金丝串接而成，工作栅R1接入工作臂，补偿栅R2外接串接电阻RB(不敏感温度影响)接入补偿臂，当温度变化时，只要电桥工作臂和补偿臂的热输出相等或相近，就能达到热补偿目的 。"/>
          <p:cNvSpPr txBox="1"/>
          <p:nvPr/>
        </p:nvSpPr>
        <p:spPr>
          <a:xfrm>
            <a:off x="931346" y="4673600"/>
            <a:ext cx="1165277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latin typeface="宋体"/>
                <a:ea typeface="宋体"/>
                <a:cs typeface="宋体"/>
                <a:sym typeface="宋体"/>
              </a:defRPr>
            </a:pPr>
            <a:r>
              <a:t>敏感栅由同符号电阻温度系数的两种合金丝串接而成，工作栅R</a:t>
            </a:r>
            <a:r>
              <a:rPr baseline="-5999"/>
              <a:t>1</a:t>
            </a:r>
            <a:r>
              <a:t>接入工作臂，补偿栅R</a:t>
            </a:r>
            <a:r>
              <a:rPr baseline="-5999"/>
              <a:t>2</a:t>
            </a:r>
            <a:r>
              <a:t>外接串接电阻R</a:t>
            </a:r>
            <a:r>
              <a:rPr baseline="-5999"/>
              <a:t>B</a:t>
            </a:r>
            <a:r>
              <a:t>(不敏感温度影响)接入补偿臂，当温度变化时，只要电桥工作臂和补偿臂的热输出相等或相近，就能达到热补偿目的 。</a:t>
            </a:r>
          </a:p>
        </p:txBody>
      </p:sp>
      <p:sp>
        <p:nvSpPr>
          <p:cNvPr id="1040" name="2、桥路补偿法"/>
          <p:cNvSpPr txBox="1"/>
          <p:nvPr/>
        </p:nvSpPr>
        <p:spPr>
          <a:xfrm>
            <a:off x="823019" y="1868170"/>
            <a:ext cx="3317181"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866986" indent="-866986">
              <a:spcBef>
                <a:spcPts val="900"/>
              </a:spcBef>
              <a:defRPr sz="3800" b="1">
                <a:solidFill>
                  <a:srgbClr val="CC0099"/>
                </a:solidFill>
                <a:latin typeface="Tahoma"/>
                <a:ea typeface="Tahoma"/>
                <a:cs typeface="Tahoma"/>
                <a:sym typeface="Tahoma"/>
              </a:defRPr>
            </a:pPr>
            <a:r>
              <a:t>2</a:t>
            </a:r>
            <a:r>
              <a:rPr b="0">
                <a:latin typeface="宋体"/>
                <a:ea typeface="宋体"/>
                <a:cs typeface="宋体"/>
                <a:sym typeface="宋体"/>
              </a:rPr>
              <a:t>、桥路补偿法</a:t>
            </a:r>
          </a:p>
        </p:txBody>
      </p:sp>
      <p:sp>
        <p:nvSpPr>
          <p:cNvPr id="1041" name="温度效应及补偿"/>
          <p:cNvSpPr txBox="1">
            <a:spLocks noGrp="1"/>
          </p:cNvSpPr>
          <p:nvPr>
            <p:ph type="title"/>
          </p:nvPr>
        </p:nvSpPr>
        <p:spPr>
          <a:prstGeom prst="rect">
            <a:avLst/>
          </a:prstGeom>
        </p:spPr>
        <p:txBody>
          <a:bodyPr/>
          <a:lstStyle/>
          <a:p>
            <a:r>
              <a:t>温度效应及补偿</a:t>
            </a:r>
          </a:p>
        </p:txBody>
      </p:sp>
      <p:grpSp>
        <p:nvGrpSpPr>
          <p:cNvPr id="3" name="组合 2"/>
          <p:cNvGrpSpPr/>
          <p:nvPr/>
        </p:nvGrpSpPr>
        <p:grpSpPr>
          <a:xfrm>
            <a:off x="4270586" y="6522719"/>
            <a:ext cx="3565032" cy="1630117"/>
            <a:chOff x="4270586" y="6522719"/>
            <a:chExt cx="3565032" cy="1630117"/>
          </a:xfrm>
        </p:grpSpPr>
        <p:pic>
          <p:nvPicPr>
            <p:cNvPr id="1039" name="image.pdf" descr="image.pdf"/>
            <p:cNvPicPr>
              <a:picLocks noChangeAspect="1"/>
            </p:cNvPicPr>
            <p:nvPr/>
          </p:nvPicPr>
          <p:blipFill>
            <a:blip r:embed="rId3">
              <a:extLst/>
            </a:blip>
            <a:stretch>
              <a:fillRect/>
            </a:stretch>
          </p:blipFill>
          <p:spPr>
            <a:xfrm>
              <a:off x="4270586" y="6522719"/>
              <a:ext cx="3565032" cy="1630117"/>
            </a:xfrm>
            <a:prstGeom prst="rect">
              <a:avLst/>
            </a:prstGeom>
            <a:ln w="12700">
              <a:miter lim="400000"/>
            </a:ln>
          </p:spPr>
        </p:pic>
        <p:pic>
          <p:nvPicPr>
            <p:cNvPr id="2" name="图片 1"/>
            <p:cNvPicPr>
              <a:picLocks noChangeAspect="1"/>
            </p:cNvPicPr>
            <p:nvPr/>
          </p:nvPicPr>
          <p:blipFill>
            <a:blip r:embed="rId4"/>
            <a:stretch>
              <a:fillRect/>
            </a:stretch>
          </p:blipFill>
          <p:spPr>
            <a:xfrm>
              <a:off x="6040402" y="6935187"/>
              <a:ext cx="361950" cy="285750"/>
            </a:xfrm>
            <a:prstGeom prst="rect">
              <a:avLst/>
            </a:prstGeom>
          </p:spPr>
        </p:pic>
      </p:grpSp>
      <p:sp>
        <p:nvSpPr>
          <p:cNvPr id="4" name="灯片编号占位符 3"/>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5" name="成组"/>
          <p:cNvGrpSpPr/>
          <p:nvPr/>
        </p:nvGrpSpPr>
        <p:grpSpPr>
          <a:xfrm>
            <a:off x="7206967" y="2612131"/>
            <a:ext cx="4714242" cy="4266779"/>
            <a:chOff x="0" y="0"/>
            <a:chExt cx="4714240" cy="4266777"/>
          </a:xfrm>
        </p:grpSpPr>
        <p:pic>
          <p:nvPicPr>
            <p:cNvPr id="1043" name="image.png" descr="image.png"/>
            <p:cNvPicPr>
              <a:picLocks noChangeAspect="1"/>
            </p:cNvPicPr>
            <p:nvPr/>
          </p:nvPicPr>
          <p:blipFill>
            <a:blip r:embed="rId2">
              <a:extLst/>
            </a:blip>
            <a:stretch>
              <a:fillRect/>
            </a:stretch>
          </p:blipFill>
          <p:spPr>
            <a:xfrm>
              <a:off x="0" y="0"/>
              <a:ext cx="4714241" cy="3535680"/>
            </a:xfrm>
            <a:prstGeom prst="rect">
              <a:avLst/>
            </a:prstGeom>
            <a:ln w="12700" cap="flat">
              <a:noFill/>
              <a:miter lim="400000"/>
            </a:ln>
            <a:effectLst/>
          </p:spPr>
        </p:pic>
        <p:sp>
          <p:nvSpPr>
            <p:cNvPr id="1044" name="补偿块半桥热补偿应变计"/>
            <p:cNvSpPr txBox="1"/>
            <p:nvPr/>
          </p:nvSpPr>
          <p:spPr>
            <a:xfrm>
              <a:off x="760730" y="3746077"/>
              <a:ext cx="34671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4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补偿块半桥热补偿应变计</a:t>
              </a:r>
            </a:p>
          </p:txBody>
        </p:sp>
      </p:grpSp>
      <p:sp>
        <p:nvSpPr>
          <p:cNvPr id="1046" name="使用两个相同的应变计。R1贴在试件上，接入电桥工作臂， R2贴在与试件同材料、同环境温度，但不参与机械应变的补偿块上，接入电桥相邻臂作补偿臂，补偿臂产生与工作臂相同的热输出，通过电桥，起到补偿作用。"/>
          <p:cNvSpPr txBox="1"/>
          <p:nvPr/>
        </p:nvSpPr>
        <p:spPr>
          <a:xfrm>
            <a:off x="878599" y="3612760"/>
            <a:ext cx="5953761" cy="3715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2000"/>
              </a:spcBef>
              <a:buClr>
                <a:srgbClr val="3333CC"/>
              </a:buClr>
              <a:buFont typeface="Wingdings"/>
              <a:defRPr>
                <a:latin typeface="Times New Roman"/>
                <a:ea typeface="Times New Roman"/>
                <a:cs typeface="Times New Roman"/>
                <a:sym typeface="Times New Roman"/>
              </a:defRPr>
            </a:pPr>
            <a:r>
              <a:t>   使用两个相同的应变计。</a:t>
            </a:r>
            <a:r>
              <a:rPr i="1"/>
              <a:t>R</a:t>
            </a:r>
            <a:r>
              <a:rPr baseline="-22285"/>
              <a:t>1</a:t>
            </a:r>
            <a:r>
              <a:t>贴在试件上，接入电桥工作臂， </a:t>
            </a:r>
            <a:r>
              <a:rPr i="1"/>
              <a:t>R</a:t>
            </a:r>
            <a:r>
              <a:rPr baseline="-22285"/>
              <a:t>2</a:t>
            </a:r>
            <a:r>
              <a:t>贴在与试件同材料、同环境温度，但不参与机械应变的补偿块上，接入电桥相邻臂作补偿臂，补偿臂产生与工作臂相同的热输出，通过电桥，起到补偿作用。</a:t>
            </a:r>
          </a:p>
        </p:txBody>
      </p:sp>
      <p:sp>
        <p:nvSpPr>
          <p:cNvPr id="1047" name="（2）补偿块法"/>
          <p:cNvSpPr txBox="1"/>
          <p:nvPr/>
        </p:nvSpPr>
        <p:spPr>
          <a:xfrm>
            <a:off x="639573" y="2636550"/>
            <a:ext cx="2590801"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866986" indent="-866986">
              <a:spcBef>
                <a:spcPts val="900"/>
              </a:spcBef>
              <a:defRPr sz="3000">
                <a:latin typeface="宋体"/>
                <a:ea typeface="宋体"/>
                <a:cs typeface="宋体"/>
                <a:sym typeface="宋体"/>
              </a:defRPr>
            </a:lvl1pPr>
          </a:lstStyle>
          <a:p>
            <a:r>
              <a:t>（2）补偿块法</a:t>
            </a:r>
          </a:p>
        </p:txBody>
      </p:sp>
      <p:sp>
        <p:nvSpPr>
          <p:cNvPr id="1048" name="温度效应及补偿"/>
          <p:cNvSpPr txBox="1">
            <a:spLocks noGrp="1"/>
          </p:cNvSpPr>
          <p:nvPr>
            <p:ph type="title"/>
          </p:nvPr>
        </p:nvSpPr>
        <p:spPr>
          <a:prstGeom prst="rect">
            <a:avLst/>
          </a:prstGeom>
        </p:spPr>
        <p:txBody>
          <a:bodyPr/>
          <a:lstStyle/>
          <a:p>
            <a:r>
              <a:t>温度效应及补偿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2" name="成组"/>
          <p:cNvGrpSpPr/>
          <p:nvPr/>
        </p:nvGrpSpPr>
        <p:grpSpPr>
          <a:xfrm>
            <a:off x="5699512" y="972110"/>
            <a:ext cx="7072738" cy="4289160"/>
            <a:chOff x="0" y="0"/>
            <a:chExt cx="7072736" cy="4289158"/>
          </a:xfrm>
        </p:grpSpPr>
        <p:pic>
          <p:nvPicPr>
            <p:cNvPr id="1050" name="image.png" descr="image.png"/>
            <p:cNvPicPr>
              <a:picLocks noChangeAspect="1"/>
            </p:cNvPicPr>
            <p:nvPr/>
          </p:nvPicPr>
          <p:blipFill>
            <a:blip r:embed="rId2">
              <a:extLst/>
            </a:blip>
            <a:srcRect/>
            <a:stretch>
              <a:fillRect/>
            </a:stretch>
          </p:blipFill>
          <p:spPr>
            <a:xfrm>
              <a:off x="0" y="0"/>
              <a:ext cx="7072737" cy="2828377"/>
            </a:xfrm>
            <a:prstGeom prst="rect">
              <a:avLst/>
            </a:prstGeom>
            <a:ln w="12700" cap="flat">
              <a:noFill/>
              <a:miter lim="400000"/>
            </a:ln>
            <a:effectLst/>
          </p:spPr>
        </p:pic>
        <p:sp>
          <p:nvSpPr>
            <p:cNvPr id="1051" name="差动电桥法"/>
            <p:cNvSpPr/>
            <p:nvPr/>
          </p:nvSpPr>
          <p:spPr>
            <a:xfrm>
              <a:off x="1773732" y="301915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差动电桥法</a:t>
              </a:r>
            </a:p>
          </p:txBody>
        </p:sp>
      </p:grpSp>
      <p:sp>
        <p:nvSpPr>
          <p:cNvPr id="1053" name="巧妙地安装应变片可以起补偿作用并提高灵敏度。"/>
          <p:cNvSpPr txBox="1"/>
          <p:nvPr/>
        </p:nvSpPr>
        <p:spPr>
          <a:xfrm>
            <a:off x="639573" y="4582389"/>
            <a:ext cx="1038780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Times New Roman"/>
                <a:ea typeface="Times New Roman"/>
                <a:cs typeface="Times New Roman"/>
                <a:sym typeface="Times New Roman"/>
              </a:defRPr>
            </a:lvl1pPr>
          </a:lstStyle>
          <a:p>
            <a:r>
              <a:t>巧妙地安装应变片可以起补偿作用并提高灵敏度。</a:t>
            </a:r>
          </a:p>
        </p:txBody>
      </p:sp>
      <p:sp>
        <p:nvSpPr>
          <p:cNvPr id="1054" name="将两个应变片分别贴于测悬梁上下对称位置，R1、RB特性相同，所以两电阻变化值相同而符号相反。因而电桥输出电压比单片时增加1倍。当梁上下温度一致时，RB与R1可起温度补偿作用。"/>
          <p:cNvSpPr txBox="1"/>
          <p:nvPr/>
        </p:nvSpPr>
        <p:spPr>
          <a:xfrm>
            <a:off x="639573" y="5390229"/>
            <a:ext cx="11727260" cy="1720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latin typeface="Times New Roman"/>
                <a:ea typeface="Times New Roman"/>
                <a:cs typeface="Times New Roman"/>
                <a:sym typeface="Times New Roman"/>
              </a:defRPr>
            </a:pPr>
            <a:r>
              <a:t>将两个应变片分别贴于测悬梁上下对称位置，R</a:t>
            </a:r>
            <a:r>
              <a:rPr baseline="-27428"/>
              <a:t>1</a:t>
            </a:r>
            <a:r>
              <a:t>、R</a:t>
            </a:r>
            <a:r>
              <a:rPr baseline="-27428"/>
              <a:t>B</a:t>
            </a:r>
            <a:r>
              <a:t>特性相同，所以两电阻变化值相同而符号相反。因而电桥输出电压比单片时增加1倍。当梁上下温度一致时，R</a:t>
            </a:r>
            <a:r>
              <a:rPr baseline="-27428"/>
              <a:t>B</a:t>
            </a:r>
            <a:r>
              <a:t>与R</a:t>
            </a:r>
            <a:r>
              <a:rPr baseline="-27428"/>
              <a:t>1</a:t>
            </a:r>
            <a:r>
              <a:t>可起温度补偿作用。</a:t>
            </a:r>
          </a:p>
        </p:txBody>
      </p:sp>
      <p:sp>
        <p:nvSpPr>
          <p:cNvPr id="1055" name="（3）差动电桥法"/>
          <p:cNvSpPr txBox="1"/>
          <p:nvPr/>
        </p:nvSpPr>
        <p:spPr>
          <a:xfrm>
            <a:off x="639573" y="3586589"/>
            <a:ext cx="2971801"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866986" indent="-866986">
              <a:spcBef>
                <a:spcPts val="900"/>
              </a:spcBef>
              <a:defRPr sz="3000">
                <a:latin typeface="宋体"/>
                <a:ea typeface="宋体"/>
                <a:cs typeface="宋体"/>
                <a:sym typeface="宋体"/>
              </a:defRPr>
            </a:lvl1pPr>
          </a:lstStyle>
          <a:p>
            <a:r>
              <a:t>（3）差动电桥法</a:t>
            </a:r>
          </a:p>
        </p:txBody>
      </p:sp>
      <p:sp>
        <p:nvSpPr>
          <p:cNvPr id="1056" name="温度效应及补偿"/>
          <p:cNvSpPr txBox="1">
            <a:spLocks noGrp="1"/>
          </p:cNvSpPr>
          <p:nvPr>
            <p:ph type="title"/>
          </p:nvPr>
        </p:nvSpPr>
        <p:spPr>
          <a:prstGeom prst="rect">
            <a:avLst/>
          </a:prstGeom>
        </p:spPr>
        <p:txBody>
          <a:bodyPr/>
          <a:lstStyle/>
          <a:p>
            <a:r>
              <a:t>温度效应及补偿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电阻应变计的应用"/>
          <p:cNvSpPr txBox="1">
            <a:spLocks noGrp="1"/>
          </p:cNvSpPr>
          <p:nvPr>
            <p:ph type="title"/>
          </p:nvPr>
        </p:nvSpPr>
        <p:spPr>
          <a:prstGeom prst="rect">
            <a:avLst/>
          </a:prstGeom>
        </p:spPr>
        <p:txBody>
          <a:bodyPr/>
          <a:lstStyle>
            <a:lvl1pPr defTabSz="549148">
              <a:defRPr sz="4230"/>
            </a:lvl1pPr>
          </a:lstStyle>
          <a:p>
            <a:r>
              <a:t>电阻应变计的应用</a:t>
            </a:r>
          </a:p>
        </p:txBody>
      </p:sp>
      <p:pic>
        <p:nvPicPr>
          <p:cNvPr id="1059" name="C:\Users\bamboo\AppData\Roaming\Tencent\Users\1659041496\QQ\WinTemp\RichOle\EP[Q)X(@LJM8SAYGXB1$7)9.png" descr="C:\Users\bamboo\AppData\Roaming\Tencent\Users\1659041496\QQ\WinTemp\RichOle\EP[Q)X(@LJM8SAYGXB1$7)9.png"/>
          <p:cNvPicPr>
            <a:picLocks noChangeAspect="1"/>
          </p:cNvPicPr>
          <p:nvPr/>
        </p:nvPicPr>
        <p:blipFill>
          <a:blip r:embed="rId2">
            <a:extLst/>
          </a:blip>
          <a:stretch>
            <a:fillRect/>
          </a:stretch>
        </p:blipFill>
        <p:spPr>
          <a:xfrm>
            <a:off x="556542" y="2145177"/>
            <a:ext cx="12216836" cy="611632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选用应变计的方法"/>
          <p:cNvSpPr txBox="1"/>
          <p:nvPr/>
        </p:nvSpPr>
        <p:spPr>
          <a:xfrm>
            <a:off x="1160497" y="2105595"/>
            <a:ext cx="8602135"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3333CC"/>
              </a:buClr>
              <a:buFont typeface="Wingdings"/>
              <a:defRPr sz="4400">
                <a:solidFill>
                  <a:srgbClr val="CC0099"/>
                </a:solidFill>
                <a:effectLst>
                  <a:outerShdw blurRad="12700" dist="25400" dir="2700000" rotWithShape="0">
                    <a:srgbClr val="000000"/>
                  </a:outerShdw>
                </a:effectLst>
                <a:latin typeface="宋体"/>
                <a:ea typeface="宋体"/>
                <a:cs typeface="宋体"/>
                <a:sym typeface="宋体"/>
              </a:defRPr>
            </a:lvl1pPr>
          </a:lstStyle>
          <a:p>
            <a:pPr>
              <a:defRPr>
                <a:latin typeface="Tahoma"/>
                <a:ea typeface="Tahoma"/>
                <a:cs typeface="Tahoma"/>
                <a:sym typeface="Tahoma"/>
              </a:defRPr>
            </a:pPr>
            <a:r>
              <a:rPr>
                <a:latin typeface="宋体"/>
                <a:ea typeface="宋体"/>
                <a:cs typeface="宋体"/>
                <a:sym typeface="宋体"/>
              </a:rPr>
              <a:t>选用应变计的方法</a:t>
            </a:r>
          </a:p>
        </p:txBody>
      </p:sp>
      <p:sp>
        <p:nvSpPr>
          <p:cNvPr id="1062" name="选择类型：按使用的目的、要求、对象及环境条件等选择类别和结构形式。…"/>
          <p:cNvSpPr txBox="1"/>
          <p:nvPr/>
        </p:nvSpPr>
        <p:spPr>
          <a:xfrm>
            <a:off x="360522" y="3497806"/>
            <a:ext cx="12793246" cy="325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833437" lvl="1" indent="-388937">
              <a:lnSpc>
                <a:spcPct val="150000"/>
              </a:lnSpc>
              <a:buClr>
                <a:schemeClr val="accent3">
                  <a:hueOff val="-274225"/>
                  <a:satOff val="26768"/>
                  <a:lumOff val="11368"/>
                </a:schemeClr>
              </a:buClr>
              <a:buSzPct val="145000"/>
              <a:buChar char="✓"/>
              <a:defRPr>
                <a:latin typeface="Helvetica"/>
                <a:ea typeface="Helvetica"/>
                <a:cs typeface="Helvetica"/>
                <a:sym typeface="Helvetica"/>
              </a:defRPr>
            </a:pPr>
            <a:r>
              <a:rPr dirty="0" err="1"/>
              <a:t>选择类型：按使用的目的、要求、对象及环境条件等选择类别和结构形式</a:t>
            </a:r>
            <a:r>
              <a:rPr dirty="0"/>
              <a:t>。</a:t>
            </a:r>
          </a:p>
          <a:p>
            <a:pPr marL="833437" lvl="1" indent="-388937">
              <a:lnSpc>
                <a:spcPct val="150000"/>
              </a:lnSpc>
              <a:buClr>
                <a:schemeClr val="accent3">
                  <a:hueOff val="-274225"/>
                  <a:satOff val="26768"/>
                  <a:lumOff val="11368"/>
                </a:schemeClr>
              </a:buClr>
              <a:buSzPct val="145000"/>
              <a:buChar char="✓"/>
              <a:defRPr>
                <a:latin typeface="Helvetica"/>
                <a:ea typeface="Helvetica"/>
                <a:cs typeface="Helvetica"/>
                <a:sym typeface="Helvetica"/>
              </a:defRPr>
            </a:pPr>
            <a:r>
              <a:rPr dirty="0" err="1"/>
              <a:t>选择材料：根据使用温度和时间、最大响应量级精度要求等</a:t>
            </a:r>
            <a:endParaRPr dirty="0"/>
          </a:p>
          <a:p>
            <a:pPr marL="833437" lvl="1" indent="-388937">
              <a:lnSpc>
                <a:spcPct val="150000"/>
              </a:lnSpc>
              <a:buClr>
                <a:schemeClr val="accent3">
                  <a:hueOff val="-274225"/>
                  <a:satOff val="26768"/>
                  <a:lumOff val="11368"/>
                </a:schemeClr>
              </a:buClr>
              <a:buSzPct val="145000"/>
              <a:buChar char="✓"/>
              <a:defRPr>
                <a:latin typeface="Helvetica"/>
                <a:ea typeface="Helvetica"/>
                <a:cs typeface="Helvetica"/>
                <a:sym typeface="Helvetica"/>
              </a:defRPr>
            </a:pPr>
            <a:r>
              <a:rPr dirty="0" err="1"/>
              <a:t>选择阻值：根据测量线路或仪器选定应变计的标称阻值</a:t>
            </a:r>
            <a:endParaRPr dirty="0"/>
          </a:p>
          <a:p>
            <a:pPr marL="833437" lvl="1" indent="-388937">
              <a:lnSpc>
                <a:spcPct val="150000"/>
              </a:lnSpc>
              <a:buClr>
                <a:schemeClr val="accent3">
                  <a:hueOff val="-274225"/>
                  <a:satOff val="26768"/>
                  <a:lumOff val="11368"/>
                </a:schemeClr>
              </a:buClr>
              <a:buSzPct val="145000"/>
              <a:buChar char="✓"/>
              <a:defRPr>
                <a:latin typeface="Helvetica"/>
                <a:ea typeface="Helvetica"/>
                <a:cs typeface="Helvetica"/>
                <a:sym typeface="Helvetica"/>
              </a:defRPr>
            </a:pPr>
            <a:r>
              <a:rPr dirty="0" err="1"/>
              <a:t>选择尺寸：根据试件表面粗糙度、应力分布状态和粘贴面积大小</a:t>
            </a:r>
            <a:endParaRPr dirty="0"/>
          </a:p>
          <a:p>
            <a:pPr marL="833437" lvl="1" indent="-388937">
              <a:lnSpc>
                <a:spcPct val="150000"/>
              </a:lnSpc>
              <a:buClr>
                <a:schemeClr val="accent3">
                  <a:hueOff val="-274225"/>
                  <a:satOff val="26768"/>
                  <a:lumOff val="11368"/>
                </a:schemeClr>
              </a:buClr>
              <a:buSzPct val="145000"/>
              <a:buChar char="✓"/>
              <a:defRPr>
                <a:latin typeface="Helvetica"/>
                <a:ea typeface="Helvetica"/>
                <a:cs typeface="Helvetica"/>
                <a:sym typeface="Helvetica"/>
              </a:defRPr>
            </a:pPr>
            <a:r>
              <a:rPr dirty="0" err="1"/>
              <a:t>其他：特殊用途，恶劣环境等</a:t>
            </a:r>
            <a:r>
              <a:rPr dirty="0"/>
              <a:t>。</a:t>
            </a:r>
          </a:p>
        </p:txBody>
      </p:sp>
      <p:sp>
        <p:nvSpPr>
          <p:cNvPr id="1063" name="电阻应变计的应用"/>
          <p:cNvSpPr txBox="1">
            <a:spLocks noGrp="1"/>
          </p:cNvSpPr>
          <p:nvPr>
            <p:ph type="title"/>
          </p:nvPr>
        </p:nvSpPr>
        <p:spPr>
          <a:prstGeom prst="rect">
            <a:avLst/>
          </a:prstGeom>
        </p:spPr>
        <p:txBody>
          <a:bodyPr/>
          <a:lstStyle>
            <a:lvl1pPr defTabSz="549148">
              <a:defRPr sz="4230"/>
            </a:lvl1pPr>
          </a:lstStyle>
          <a:p>
            <a:r>
              <a:t>电阻应变计的应用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电阻应变计的应用"/>
          <p:cNvSpPr txBox="1">
            <a:spLocks noGrp="1"/>
          </p:cNvSpPr>
          <p:nvPr>
            <p:ph type="title"/>
          </p:nvPr>
        </p:nvSpPr>
        <p:spPr>
          <a:prstGeom prst="rect">
            <a:avLst/>
          </a:prstGeom>
        </p:spPr>
        <p:txBody>
          <a:bodyPr/>
          <a:lstStyle>
            <a:lvl1pPr defTabSz="549148">
              <a:defRPr sz="4230"/>
            </a:lvl1pPr>
          </a:lstStyle>
          <a:p>
            <a:r>
              <a:t>电阻应变计的应用</a:t>
            </a:r>
          </a:p>
        </p:txBody>
      </p:sp>
      <p:sp>
        <p:nvSpPr>
          <p:cNvPr id="1066" name="第一步：选择合适的粘接剂"/>
          <p:cNvSpPr txBox="1"/>
          <p:nvPr/>
        </p:nvSpPr>
        <p:spPr>
          <a:xfrm>
            <a:off x="1182369" y="1869439"/>
            <a:ext cx="4381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第一步：选择合适的粘接剂</a:t>
            </a:r>
          </a:p>
        </p:txBody>
      </p:sp>
      <p:sp>
        <p:nvSpPr>
          <p:cNvPr id="1067" name="（1）与试件表面有很高的粘贴强度，一般抗剪强度应大于9.8×106Pa;…"/>
          <p:cNvSpPr txBox="1"/>
          <p:nvPr/>
        </p:nvSpPr>
        <p:spPr>
          <a:xfrm>
            <a:off x="-256995" y="2530640"/>
            <a:ext cx="13356229"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650240">
              <a:buClr>
                <a:srgbClr val="3333CC"/>
              </a:buClr>
              <a:buFont typeface="Wingdings"/>
              <a:defRPr>
                <a:latin typeface="+mj-lt"/>
                <a:ea typeface="+mj-ea"/>
                <a:cs typeface="+mj-cs"/>
                <a:sym typeface="微软雅黑"/>
              </a:defRPr>
            </a:pPr>
            <a:r>
              <a:rPr dirty="0"/>
              <a:t>（</a:t>
            </a:r>
            <a:r>
              <a:rPr dirty="0" err="1"/>
              <a:t>1）与试件表面有很高的粘贴强度，一般抗剪强度应大于9.8×10</a:t>
            </a:r>
            <a:r>
              <a:rPr baseline="30285" dirty="0" err="1"/>
              <a:t>6</a:t>
            </a:r>
            <a:r>
              <a:rPr dirty="0" err="1"/>
              <a:t>Pa</a:t>
            </a:r>
            <a:r>
              <a:rPr dirty="0"/>
              <a:t>;</a:t>
            </a:r>
          </a:p>
          <a:p>
            <a:pPr lvl="1" indent="650240">
              <a:buClr>
                <a:srgbClr val="3333CC"/>
              </a:buClr>
              <a:buFont typeface="Wingdings"/>
              <a:defRPr>
                <a:latin typeface="+mj-lt"/>
                <a:ea typeface="+mj-ea"/>
                <a:cs typeface="+mj-cs"/>
                <a:sym typeface="微软雅黑"/>
              </a:defRPr>
            </a:pPr>
            <a:r>
              <a:rPr dirty="0"/>
              <a:t>（</a:t>
            </a:r>
            <a:r>
              <a:rPr dirty="0" err="1"/>
              <a:t>2）弹性模量大，蠕变、滞后小，温度和力学性能参数要尽量与试件相匹配</a:t>
            </a:r>
            <a:r>
              <a:rPr dirty="0"/>
              <a:t>；</a:t>
            </a:r>
          </a:p>
          <a:p>
            <a:pPr lvl="1" indent="650240">
              <a:buClr>
                <a:srgbClr val="3333CC"/>
              </a:buClr>
              <a:buFont typeface="Wingdings"/>
              <a:defRPr>
                <a:latin typeface="+mj-lt"/>
                <a:ea typeface="+mj-ea"/>
                <a:cs typeface="+mj-cs"/>
                <a:sym typeface="微软雅黑"/>
              </a:defRPr>
            </a:pPr>
            <a:r>
              <a:rPr dirty="0"/>
              <a:t>（</a:t>
            </a:r>
            <a:r>
              <a:rPr dirty="0" err="1"/>
              <a:t>3）抗腐蚀，涂刷性好，固化工艺简单，变形小，使用简便，可长期存贮</a:t>
            </a:r>
            <a:r>
              <a:rPr dirty="0"/>
              <a:t>；</a:t>
            </a:r>
          </a:p>
          <a:p>
            <a:pPr lvl="1" indent="650240">
              <a:buClr>
                <a:srgbClr val="3333CC"/>
              </a:buClr>
              <a:buFont typeface="Wingdings"/>
              <a:defRPr>
                <a:latin typeface="+mj-lt"/>
                <a:ea typeface="+mj-ea"/>
                <a:cs typeface="+mj-cs"/>
                <a:sym typeface="微软雅黑"/>
              </a:defRPr>
            </a:pPr>
            <a:r>
              <a:rPr dirty="0"/>
              <a:t>（</a:t>
            </a:r>
            <a:r>
              <a:rPr dirty="0" err="1"/>
              <a:t>4）电绝缘性能、耐老化与耐温耐湿性能良好</a:t>
            </a:r>
            <a:r>
              <a:rPr dirty="0"/>
              <a:t>。</a:t>
            </a:r>
          </a:p>
        </p:txBody>
      </p:sp>
      <p:sp>
        <p:nvSpPr>
          <p:cNvPr id="1068" name="第二步：应变计的粘贴"/>
          <p:cNvSpPr txBox="1"/>
          <p:nvPr/>
        </p:nvSpPr>
        <p:spPr>
          <a:xfrm>
            <a:off x="1099008" y="4958369"/>
            <a:ext cx="3670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第二步：应变计的粘贴</a:t>
            </a:r>
          </a:p>
        </p:txBody>
      </p:sp>
      <p:sp>
        <p:nvSpPr>
          <p:cNvPr id="1069" name="准备—&gt;涂胶—&gt;贴片—&gt;复查—&gt;接线—&gt;防护"/>
          <p:cNvSpPr txBox="1"/>
          <p:nvPr/>
        </p:nvSpPr>
        <p:spPr>
          <a:xfrm>
            <a:off x="773771" y="5619569"/>
            <a:ext cx="784806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650240">
              <a:buClr>
                <a:srgbClr val="3333CC"/>
              </a:buClr>
              <a:buFont typeface="Wingdings"/>
              <a:defRPr>
                <a:latin typeface="+mj-lt"/>
                <a:ea typeface="+mj-ea"/>
                <a:cs typeface="+mj-cs"/>
                <a:sym typeface="微软雅黑"/>
              </a:defRPr>
            </a:pPr>
            <a:r>
              <a:t>准备—&gt;涂胶—&gt;贴片—&gt;复查—&gt;接线—&gt;防护</a:t>
            </a:r>
          </a:p>
        </p:txBody>
      </p:sp>
      <p:sp>
        <p:nvSpPr>
          <p:cNvPr id="1070" name="一般都由有经验的技工粘贴"/>
          <p:cNvSpPr txBox="1"/>
          <p:nvPr/>
        </p:nvSpPr>
        <p:spPr>
          <a:xfrm>
            <a:off x="6231890" y="6939280"/>
            <a:ext cx="4381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一般都由有经验的技工粘贴</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电阻应变式传感器的优点"/>
          <p:cNvSpPr txBox="1"/>
          <p:nvPr/>
        </p:nvSpPr>
        <p:spPr>
          <a:xfrm>
            <a:off x="1681479" y="1558528"/>
            <a:ext cx="655433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buClr>
                <a:srgbClr val="3333CC"/>
              </a:buClr>
              <a:buFont typeface="Wingdings"/>
              <a:defRPr sz="3400" b="1">
                <a:solidFill>
                  <a:srgbClr val="C82506"/>
                </a:solidFill>
              </a:defRPr>
            </a:lvl1pPr>
          </a:lstStyle>
          <a:p>
            <a:r>
              <a:t>电阻应变式传感器的优点</a:t>
            </a:r>
          </a:p>
        </p:txBody>
      </p:sp>
      <p:sp>
        <p:nvSpPr>
          <p:cNvPr id="750" name="测量灵敏度和精度高…"/>
          <p:cNvSpPr txBox="1"/>
          <p:nvPr/>
        </p:nvSpPr>
        <p:spPr>
          <a:xfrm>
            <a:off x="1767851" y="2733388"/>
            <a:ext cx="10747474" cy="530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buClr>
                <a:schemeClr val="accent3"/>
              </a:buClr>
              <a:buSzPct val="75000"/>
              <a:buChar char="➡"/>
            </a:pPr>
            <a:r>
              <a:t>测量灵敏度和精度高</a:t>
            </a:r>
          </a:p>
          <a:p>
            <a:pPr marL="833437" lvl="1" indent="-388937">
              <a:buClr>
                <a:schemeClr val="accent3"/>
              </a:buClr>
              <a:buSzPct val="75000"/>
              <a:buChar char="•"/>
              <a:defRPr>
                <a:latin typeface="华文楷体"/>
                <a:ea typeface="华文楷体"/>
                <a:cs typeface="华文楷体"/>
                <a:sym typeface="华文楷体"/>
              </a:defRPr>
            </a:pPr>
            <a:r>
              <a:t>在常温时精度可达0.01%左右</a:t>
            </a:r>
            <a:endParaRPr sz="2400">
              <a:solidFill>
                <a:srgbClr val="0000FF"/>
              </a:solidFill>
              <a:latin typeface="+mj-lt"/>
              <a:ea typeface="+mj-ea"/>
              <a:cs typeface="+mj-cs"/>
              <a:sym typeface="微软雅黑"/>
            </a:endParaRPr>
          </a:p>
          <a:p>
            <a:pPr marL="388937" indent="-388937">
              <a:buClr>
                <a:schemeClr val="accent3"/>
              </a:buClr>
              <a:buSzPct val="75000"/>
              <a:buChar char="➡"/>
            </a:pPr>
            <a:r>
              <a:t>测量范围广</a:t>
            </a:r>
          </a:p>
          <a:p>
            <a:pPr marL="833437" lvl="1" indent="-388937">
              <a:buClr>
                <a:schemeClr val="accent3"/>
              </a:buClr>
              <a:buSzPct val="75000"/>
              <a:buChar char="•"/>
              <a:defRPr>
                <a:latin typeface="华文楷体"/>
                <a:ea typeface="华文楷体"/>
                <a:cs typeface="华文楷体"/>
                <a:sym typeface="华文楷体"/>
              </a:defRPr>
            </a:pPr>
            <a:r>
              <a:t>测量范围为10</a:t>
            </a:r>
            <a:r>
              <a:rPr baseline="31999"/>
              <a:t>-4</a:t>
            </a:r>
            <a:r>
              <a:t>到2×10</a:t>
            </a:r>
            <a:r>
              <a:rPr baseline="31999"/>
              <a:t>-5</a:t>
            </a:r>
            <a:r>
              <a:t>量级的微应变</a:t>
            </a:r>
          </a:p>
          <a:p>
            <a:pPr marL="388937" indent="-388937">
              <a:buClr>
                <a:schemeClr val="accent3"/>
              </a:buClr>
              <a:buSzPct val="75000"/>
              <a:buChar char="➡"/>
            </a:pPr>
            <a:r>
              <a:t>频率响应好</a:t>
            </a:r>
          </a:p>
          <a:p>
            <a:pPr marL="833437" lvl="1" indent="-388937">
              <a:buClr>
                <a:schemeClr val="accent3"/>
              </a:buClr>
              <a:buSzPct val="75000"/>
              <a:buChar char="•"/>
              <a:defRPr>
                <a:latin typeface="华文楷体"/>
                <a:ea typeface="华文楷体"/>
                <a:cs typeface="华文楷体"/>
                <a:sym typeface="华文楷体"/>
              </a:defRPr>
            </a:pPr>
            <a:r>
              <a:t>可以测量从静态到数十万赫的动态应变</a:t>
            </a:r>
            <a:endParaRPr sz="2400"/>
          </a:p>
          <a:p>
            <a:pPr marL="388937" indent="-388937">
              <a:buClr>
                <a:schemeClr val="accent3"/>
              </a:buClr>
              <a:buSzPct val="75000"/>
              <a:buChar char="➡"/>
            </a:pPr>
            <a:r>
              <a:t>应变片尺寸小，重量轻</a:t>
            </a:r>
          </a:p>
          <a:p>
            <a:pPr marL="833437" lvl="1" indent="-388937">
              <a:buClr>
                <a:schemeClr val="accent3"/>
              </a:buClr>
              <a:buSzPct val="75000"/>
              <a:buChar char="•"/>
              <a:defRPr>
                <a:latin typeface="华文楷体"/>
                <a:ea typeface="华文楷体"/>
                <a:cs typeface="华文楷体"/>
                <a:sym typeface="华文楷体"/>
              </a:defRPr>
            </a:pPr>
            <a:r>
              <a:t>最小的微应变片栅长可短到0.178mm，不影响构件的应力状态</a:t>
            </a:r>
            <a:endParaRPr sz="2400"/>
          </a:p>
          <a:p>
            <a:pPr marL="388937" indent="-388937">
              <a:buClr>
                <a:schemeClr val="accent3"/>
              </a:buClr>
              <a:buSzPct val="75000"/>
              <a:buChar char="➡"/>
            </a:pPr>
            <a:r>
              <a:t>可在各种复杂环境下测量</a:t>
            </a:r>
            <a:endParaRPr sz="2400">
              <a:solidFill>
                <a:srgbClr val="0000FF"/>
              </a:solidFill>
              <a:latin typeface="+mj-lt"/>
              <a:ea typeface="+mj-ea"/>
              <a:cs typeface="+mj-cs"/>
              <a:sym typeface="微软雅黑"/>
            </a:endParaRPr>
          </a:p>
          <a:p>
            <a:pPr marL="833437" lvl="1" indent="-388937">
              <a:buClr>
                <a:schemeClr val="accent3"/>
              </a:buClr>
              <a:buSzPct val="75000"/>
              <a:buChar char="•"/>
              <a:defRPr>
                <a:latin typeface="华文楷体"/>
                <a:ea typeface="华文楷体"/>
                <a:cs typeface="华文楷体"/>
                <a:sym typeface="华文楷体"/>
              </a:defRPr>
            </a:pPr>
            <a:r>
              <a:t>如高、低温，高速旋转，强磁场等环境测量</a:t>
            </a:r>
            <a:endParaRPr sz="2400">
              <a:solidFill>
                <a:srgbClr val="0000FF"/>
              </a:solidFill>
              <a:latin typeface="+mj-lt"/>
              <a:ea typeface="+mj-ea"/>
              <a:cs typeface="+mj-cs"/>
              <a:sym typeface="微软雅黑"/>
            </a:endParaRPr>
          </a:p>
          <a:p>
            <a:pPr marL="388937" indent="-388937">
              <a:buClr>
                <a:schemeClr val="accent3"/>
              </a:buClr>
              <a:buSzPct val="75000"/>
              <a:buChar char="➡"/>
            </a:pPr>
            <a:r>
              <a:t>。。。</a:t>
            </a:r>
          </a:p>
        </p:txBody>
      </p:sp>
      <p:sp>
        <p:nvSpPr>
          <p:cNvPr id="751" name="电阻应变式"/>
          <p:cNvSpPr txBox="1">
            <a:spLocks noGrp="1"/>
          </p:cNvSpPr>
          <p:nvPr>
            <p:ph type="title"/>
          </p:nvPr>
        </p:nvSpPr>
        <p:spPr>
          <a:prstGeom prst="rect">
            <a:avLst/>
          </a:prstGeom>
        </p:spPr>
        <p:txBody>
          <a:bodyPr/>
          <a:lstStyle/>
          <a:p>
            <a:r>
              <a:t>电阻应变式</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a:t>
            </a:fld>
            <a:endParaRPr lang="zh-CN" alt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测量电路"/>
          <p:cNvSpPr txBox="1">
            <a:spLocks noGrp="1"/>
          </p:cNvSpPr>
          <p:nvPr>
            <p:ph type="title"/>
          </p:nvPr>
        </p:nvSpPr>
        <p:spPr>
          <a:prstGeom prst="rect">
            <a:avLst/>
          </a:prstGeom>
        </p:spPr>
        <p:txBody>
          <a:bodyPr/>
          <a:lstStyle/>
          <a:p>
            <a:r>
              <a:t>测量电路</a:t>
            </a:r>
          </a:p>
        </p:txBody>
      </p:sp>
      <p:sp>
        <p:nvSpPr>
          <p:cNvPr id="1073" name="电阻应变片的电阻变化很小，测量电桥的输出信号也很小，因此，需将电桥的输出信号用一个高增益的放大器进行放大，以便于显示和记录。完成这一任务的仪器称为应变仪。"/>
          <p:cNvSpPr txBox="1"/>
          <p:nvPr/>
        </p:nvSpPr>
        <p:spPr>
          <a:xfrm>
            <a:off x="887306" y="2073930"/>
            <a:ext cx="1054833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spcBef>
                <a:spcPts val="800"/>
              </a:spcBef>
              <a:buClr>
                <a:srgbClr val="3333CC"/>
              </a:buClr>
              <a:buFont typeface="Wingdings"/>
            </a:pPr>
            <a:r>
              <a:rPr>
                <a:latin typeface="宋体"/>
                <a:ea typeface="宋体"/>
                <a:cs typeface="宋体"/>
                <a:sym typeface="宋体"/>
              </a:rPr>
              <a:t>电阻应变片的电阻变化很小，测量电桥的输出信号也很小，因此，需将电桥的输出信号用一个高增益的放大器进行放大，以便于显示和记录。完成这一任务的仪器称为</a:t>
            </a:r>
            <a:r>
              <a:rPr>
                <a:solidFill>
                  <a:schemeClr val="accent5">
                    <a:hueOff val="-82419"/>
                    <a:satOff val="-9513"/>
                    <a:lumOff val="-16343"/>
                  </a:schemeClr>
                </a:solidFill>
                <a:latin typeface="宋体"/>
                <a:ea typeface="宋体"/>
                <a:cs typeface="宋体"/>
                <a:sym typeface="宋体"/>
              </a:rPr>
              <a:t>应变仪</a:t>
            </a:r>
            <a:r>
              <a:rPr>
                <a:latin typeface="宋体"/>
                <a:ea typeface="宋体"/>
                <a:cs typeface="宋体"/>
                <a:sym typeface="宋体"/>
              </a:rPr>
              <a:t>。</a:t>
            </a:r>
          </a:p>
        </p:txBody>
      </p:sp>
      <p:grpSp>
        <p:nvGrpSpPr>
          <p:cNvPr id="1076" name="成组"/>
          <p:cNvGrpSpPr/>
          <p:nvPr/>
        </p:nvGrpSpPr>
        <p:grpSpPr>
          <a:xfrm>
            <a:off x="2596600" y="3683504"/>
            <a:ext cx="7591296" cy="4845552"/>
            <a:chOff x="0" y="0"/>
            <a:chExt cx="7591294" cy="4845551"/>
          </a:xfrm>
        </p:grpSpPr>
        <p:pic>
          <p:nvPicPr>
            <p:cNvPr id="1074" name="应变仪电路原理" descr="应变仪电路原理"/>
            <p:cNvPicPr>
              <a:picLocks noChangeAspect="1"/>
            </p:cNvPicPr>
            <p:nvPr/>
          </p:nvPicPr>
          <p:blipFill>
            <a:blip r:embed="rId2">
              <a:extLst/>
            </a:blip>
            <a:stretch>
              <a:fillRect/>
            </a:stretch>
          </p:blipFill>
          <p:spPr>
            <a:xfrm>
              <a:off x="0" y="0"/>
              <a:ext cx="7591295" cy="4475017"/>
            </a:xfrm>
            <a:prstGeom prst="rect">
              <a:avLst/>
            </a:prstGeom>
            <a:ln w="12700" cap="flat">
              <a:noFill/>
              <a:miter lim="400000"/>
            </a:ln>
            <a:effectLst/>
          </p:spPr>
        </p:pic>
        <p:sp>
          <p:nvSpPr>
            <p:cNvPr id="1075" name="动态电阻应变仪组成原理框图"/>
            <p:cNvSpPr txBox="1"/>
            <p:nvPr/>
          </p:nvSpPr>
          <p:spPr>
            <a:xfrm>
              <a:off x="995524" y="4321592"/>
              <a:ext cx="6001394" cy="523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spcBef>
                  <a:spcPts val="800"/>
                </a:spcBef>
                <a:buClr>
                  <a:srgbClr val="3333CC"/>
                </a:buClr>
                <a:buFont typeface="Wingdings"/>
                <a:defRPr sz="24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动态电阻应变仪组成原理框图</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40</a:t>
            </a:fld>
            <a:endParaRPr lang="zh-CN" alt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电阻应变计把机械应变信号转换成电阻后，由于应变量及其应变电阻变化一般都很微小，既难以直接精确测量，又不便直接处理。…"/>
          <p:cNvSpPr txBox="1"/>
          <p:nvPr/>
        </p:nvSpPr>
        <p:spPr>
          <a:xfrm>
            <a:off x="731013" y="2111345"/>
            <a:ext cx="12012168" cy="3000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lnSpc>
                <a:spcPct val="110000"/>
              </a:lnSpc>
              <a:spcBef>
                <a:spcPts val="600"/>
              </a:spcBef>
              <a:buClr>
                <a:srgbClr val="3333CC"/>
              </a:buClr>
              <a:buFont typeface="Wingdings"/>
              <a:defRPr>
                <a:latin typeface="+mj-lt"/>
                <a:ea typeface="+mj-ea"/>
                <a:cs typeface="+mj-cs"/>
                <a:sym typeface="微软雅黑"/>
              </a:defRPr>
            </a:pPr>
            <a:r>
              <a:t> 电阻应变计把</a:t>
            </a:r>
            <a:r>
              <a:rPr>
                <a:solidFill>
                  <a:srgbClr val="0000FF"/>
                </a:solidFill>
              </a:rPr>
              <a:t>机械应变</a:t>
            </a:r>
            <a:r>
              <a:t>信号转换成</a:t>
            </a:r>
            <a:r>
              <a:rPr>
                <a:solidFill>
                  <a:srgbClr val="0000FF"/>
                </a:solidFill>
              </a:rPr>
              <a:t>电阻</a:t>
            </a:r>
            <a:r>
              <a:t>后，由于应变量及其应变电阻变化一般都很微小，既难以直接精确测量，又不便直接处理。</a:t>
            </a:r>
          </a:p>
          <a:p>
            <a:pPr indent="650240">
              <a:lnSpc>
                <a:spcPct val="110000"/>
              </a:lnSpc>
              <a:spcBef>
                <a:spcPts val="600"/>
              </a:spcBef>
              <a:buClr>
                <a:srgbClr val="3333CC"/>
              </a:buClr>
              <a:buFont typeface="Wingdings"/>
              <a:defRPr>
                <a:latin typeface="+mj-lt"/>
                <a:ea typeface="+mj-ea"/>
                <a:cs typeface="+mj-cs"/>
                <a:sym typeface="微软雅黑"/>
              </a:defRPr>
            </a:pPr>
            <a:r>
              <a:t>因此，必须采用转换电路或仪器，把应变计的电阻变化转换成</a:t>
            </a:r>
            <a:r>
              <a:rPr>
                <a:solidFill>
                  <a:srgbClr val="0000FF"/>
                </a:solidFill>
              </a:rPr>
              <a:t>电压</a:t>
            </a:r>
            <a:r>
              <a:t>或</a:t>
            </a:r>
            <a:r>
              <a:rPr>
                <a:solidFill>
                  <a:srgbClr val="0000FF"/>
                </a:solidFill>
              </a:rPr>
              <a:t>电流</a:t>
            </a:r>
            <a:r>
              <a:t>变化。</a:t>
            </a:r>
          </a:p>
          <a:p>
            <a:pPr indent="650240">
              <a:lnSpc>
                <a:spcPct val="110000"/>
              </a:lnSpc>
              <a:spcBef>
                <a:spcPts val="600"/>
              </a:spcBef>
              <a:buClr>
                <a:srgbClr val="3333CC"/>
              </a:buClr>
              <a:buFont typeface="Wingdings"/>
              <a:defRPr>
                <a:latin typeface="+mj-lt"/>
                <a:ea typeface="+mj-ea"/>
                <a:cs typeface="+mj-cs"/>
                <a:sym typeface="微软雅黑"/>
              </a:defRPr>
            </a:pPr>
            <a:r>
              <a:t>通常采用</a:t>
            </a:r>
            <a:r>
              <a:rPr>
                <a:solidFill>
                  <a:srgbClr val="FF0000"/>
                </a:solidFill>
              </a:rPr>
              <a:t>电桥电路</a:t>
            </a:r>
            <a:r>
              <a:t>实现这种转换。</a:t>
            </a:r>
          </a:p>
        </p:txBody>
      </p:sp>
      <p:sp>
        <p:nvSpPr>
          <p:cNvPr id="1079" name="应变电桥"/>
          <p:cNvSpPr txBox="1"/>
          <p:nvPr/>
        </p:nvSpPr>
        <p:spPr>
          <a:xfrm>
            <a:off x="4857608" y="1230868"/>
            <a:ext cx="3289584" cy="6350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866986" indent="-866986" algn="ctr">
              <a:spcBef>
                <a:spcPts val="900"/>
              </a:spcBef>
              <a:defRPr sz="3000" b="1">
                <a:latin typeface="宋体"/>
                <a:ea typeface="宋体"/>
                <a:cs typeface="宋体"/>
                <a:sym typeface="宋体"/>
              </a:defRPr>
            </a:lvl1pPr>
          </a:lstStyle>
          <a:p>
            <a:r>
              <a:t>应变电桥</a:t>
            </a:r>
          </a:p>
        </p:txBody>
      </p:sp>
      <p:sp>
        <p:nvSpPr>
          <p:cNvPr id="1080"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直流电桥与交流电桥…"/>
          <p:cNvSpPr txBox="1">
            <a:spLocks noGrp="1"/>
          </p:cNvSpPr>
          <p:nvPr>
            <p:ph type="body" idx="1"/>
          </p:nvPr>
        </p:nvSpPr>
        <p:spPr>
          <a:xfrm>
            <a:off x="952500" y="1602270"/>
            <a:ext cx="11099800" cy="6286501"/>
          </a:xfrm>
          <a:prstGeom prst="rect">
            <a:avLst/>
          </a:prstGeom>
        </p:spPr>
        <p:txBody>
          <a:bodyPr/>
          <a:lstStyle/>
          <a:p>
            <a:pPr marL="487680" indent="-487680">
              <a:buSzTx/>
              <a:buNone/>
              <a:defRPr sz="2800">
                <a:solidFill>
                  <a:srgbClr val="0000CC"/>
                </a:solidFill>
                <a:effectLst>
                  <a:outerShdw blurRad="12700" dist="25400" dir="2700000" rotWithShape="0">
                    <a:srgbClr val="000000"/>
                  </a:outerShdw>
                </a:effectLst>
                <a:latin typeface="黑体"/>
                <a:ea typeface="黑体"/>
                <a:cs typeface="黑体"/>
                <a:sym typeface="黑体"/>
              </a:defRPr>
            </a:pPr>
            <a:endParaRPr/>
          </a:p>
          <a:p>
            <a:pPr marL="465364" indent="-465364">
              <a:spcBef>
                <a:spcPts val="900"/>
              </a:spcBef>
              <a:buClr>
                <a:srgbClr val="FA0000"/>
              </a:buClr>
              <a:buChar char="➢"/>
              <a:defRPr sz="2800">
                <a:latin typeface="黑体"/>
                <a:ea typeface="黑体"/>
                <a:cs typeface="黑体"/>
                <a:sym typeface="黑体"/>
              </a:defRPr>
            </a:pPr>
            <a:r>
              <a:t>直流电桥与交流电桥</a:t>
            </a:r>
          </a:p>
          <a:p>
            <a:pPr marL="1361281" lvl="2" indent="-472281">
              <a:spcBef>
                <a:spcPts val="0"/>
              </a:spcBef>
              <a:defRPr sz="2800">
                <a:latin typeface="黑体"/>
                <a:ea typeface="黑体"/>
                <a:cs typeface="黑体"/>
                <a:sym typeface="黑体"/>
              </a:defRPr>
            </a:pPr>
            <a:r>
              <a:t>直流电桥只接入电阻</a:t>
            </a:r>
          </a:p>
          <a:p>
            <a:pPr marL="1361281" lvl="2" indent="-472281">
              <a:spcBef>
                <a:spcPts val="0"/>
              </a:spcBef>
              <a:defRPr sz="2800">
                <a:latin typeface="黑体"/>
                <a:ea typeface="黑体"/>
                <a:cs typeface="黑体"/>
                <a:sym typeface="黑体"/>
              </a:defRPr>
            </a:pPr>
            <a:r>
              <a:t>交流电桥可接入LC</a:t>
            </a:r>
          </a:p>
          <a:p>
            <a:pPr marL="465364" indent="-465364">
              <a:spcBef>
                <a:spcPts val="900"/>
              </a:spcBef>
              <a:buClr>
                <a:srgbClr val="FA0000"/>
              </a:buClr>
              <a:buChar char="➢"/>
              <a:defRPr sz="2800">
                <a:latin typeface="黑体"/>
                <a:ea typeface="黑体"/>
                <a:cs typeface="黑体"/>
                <a:sym typeface="黑体"/>
              </a:defRPr>
            </a:pPr>
            <a:r>
              <a:t>平衡电桥与不平衡电桥</a:t>
            </a:r>
          </a:p>
          <a:p>
            <a:pPr marL="465364" indent="-465364">
              <a:spcBef>
                <a:spcPts val="900"/>
              </a:spcBef>
              <a:buClr>
                <a:srgbClr val="FA0000"/>
              </a:buClr>
              <a:buChar char="➢"/>
              <a:defRPr sz="2800">
                <a:latin typeface="黑体"/>
                <a:ea typeface="黑体"/>
                <a:cs typeface="黑体"/>
                <a:sym typeface="黑体"/>
              </a:defRPr>
            </a:pPr>
            <a:r>
              <a:t>等臂与半等臂</a:t>
            </a:r>
          </a:p>
          <a:p>
            <a:pPr marL="465364" indent="-465364">
              <a:spcBef>
                <a:spcPts val="900"/>
              </a:spcBef>
              <a:buClr>
                <a:srgbClr val="FA0000"/>
              </a:buClr>
              <a:buChar char="➢"/>
              <a:defRPr sz="2800">
                <a:latin typeface="黑体"/>
                <a:ea typeface="黑体"/>
                <a:cs typeface="黑体"/>
                <a:sym typeface="黑体"/>
              </a:defRPr>
            </a:pPr>
            <a:r>
              <a:t>输出端对称与电源对称</a:t>
            </a:r>
          </a:p>
        </p:txBody>
      </p:sp>
      <p:pic>
        <p:nvPicPr>
          <p:cNvPr id="1083" name="桥路" descr="桥路"/>
          <p:cNvPicPr>
            <a:picLocks noChangeAspect="1"/>
          </p:cNvPicPr>
          <p:nvPr/>
        </p:nvPicPr>
        <p:blipFill>
          <a:blip r:embed="rId2">
            <a:extLst/>
          </a:blip>
          <a:stretch>
            <a:fillRect/>
          </a:stretch>
        </p:blipFill>
        <p:spPr>
          <a:xfrm>
            <a:off x="7116515" y="2623537"/>
            <a:ext cx="4351437" cy="4351438"/>
          </a:xfrm>
          <a:prstGeom prst="rect">
            <a:avLst/>
          </a:prstGeom>
          <a:ln w="12700">
            <a:miter lim="400000"/>
          </a:ln>
        </p:spPr>
      </p:pic>
      <p:sp>
        <p:nvSpPr>
          <p:cNvPr id="1084" name="应变电桥分类"/>
          <p:cNvSpPr txBox="1"/>
          <p:nvPr/>
        </p:nvSpPr>
        <p:spPr>
          <a:xfrm>
            <a:off x="1151889" y="2023110"/>
            <a:ext cx="331470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87680" indent="-487680">
              <a:lnSpc>
                <a:spcPct val="125000"/>
              </a:lnSpc>
              <a:spcBef>
                <a:spcPts val="1000"/>
              </a:spcBef>
              <a:buClr>
                <a:srgbClr val="3333CC"/>
              </a:buClr>
              <a:buFont typeface="Wingdings"/>
              <a:defRPr sz="4200">
                <a:solidFill>
                  <a:srgbClr val="CC0099"/>
                </a:solidFill>
                <a:latin typeface="+mj-lt"/>
                <a:ea typeface="+mj-ea"/>
                <a:cs typeface="+mj-cs"/>
                <a:sym typeface="微软雅黑"/>
              </a:defRPr>
            </a:lvl1pPr>
          </a:lstStyle>
          <a:p>
            <a:r>
              <a:t>应变电桥分类</a:t>
            </a:r>
          </a:p>
        </p:txBody>
      </p:sp>
      <p:sp>
        <p:nvSpPr>
          <p:cNvPr id="1085"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7" name="桥路" descr="桥路"/>
          <p:cNvPicPr>
            <a:picLocks noChangeAspect="1"/>
          </p:cNvPicPr>
          <p:nvPr/>
        </p:nvPicPr>
        <p:blipFill>
          <a:blip r:embed="rId2">
            <a:extLst/>
          </a:blip>
          <a:stretch>
            <a:fillRect/>
          </a:stretch>
        </p:blipFill>
        <p:spPr>
          <a:xfrm>
            <a:off x="8141546" y="2009422"/>
            <a:ext cx="3844996" cy="4095610"/>
          </a:xfrm>
          <a:prstGeom prst="rect">
            <a:avLst/>
          </a:prstGeom>
          <a:ln w="12700">
            <a:miter lim="400000"/>
          </a:ln>
        </p:spPr>
      </p:pic>
      <p:pic>
        <p:nvPicPr>
          <p:cNvPr id="1088" name="image.pdf" descr="image.pdf"/>
          <p:cNvPicPr>
            <a:picLocks noChangeAspect="1"/>
          </p:cNvPicPr>
          <p:nvPr/>
        </p:nvPicPr>
        <p:blipFill>
          <a:blip r:embed="rId3">
            <a:extLst/>
          </a:blip>
          <a:stretch>
            <a:fillRect/>
          </a:stretch>
        </p:blipFill>
        <p:spPr>
          <a:xfrm>
            <a:off x="2435372" y="7775962"/>
            <a:ext cx="2275841" cy="681850"/>
          </a:xfrm>
          <a:prstGeom prst="rect">
            <a:avLst/>
          </a:prstGeom>
          <a:ln w="12700">
            <a:miter lim="400000"/>
          </a:ln>
        </p:spPr>
      </p:pic>
      <p:pic>
        <p:nvPicPr>
          <p:cNvPr id="1089" name="image.pdf" descr="image.pdf"/>
          <p:cNvPicPr>
            <a:picLocks noChangeAspect="1"/>
          </p:cNvPicPr>
          <p:nvPr/>
        </p:nvPicPr>
        <p:blipFill>
          <a:blip r:embed="rId4">
            <a:extLst/>
          </a:blip>
          <a:stretch>
            <a:fillRect/>
          </a:stretch>
        </p:blipFill>
        <p:spPr>
          <a:xfrm>
            <a:off x="2612248" y="4056385"/>
            <a:ext cx="4217530" cy="2293903"/>
          </a:xfrm>
          <a:prstGeom prst="rect">
            <a:avLst/>
          </a:prstGeom>
          <a:ln w="12700">
            <a:miter lim="400000"/>
          </a:ln>
        </p:spPr>
      </p:pic>
      <p:pic>
        <p:nvPicPr>
          <p:cNvPr id="1090" name="image.pdf" descr="image.pdf"/>
          <p:cNvPicPr>
            <a:picLocks noChangeAspect="1"/>
          </p:cNvPicPr>
          <p:nvPr/>
        </p:nvPicPr>
        <p:blipFill>
          <a:blip r:embed="rId5">
            <a:extLst/>
          </a:blip>
          <a:stretch>
            <a:fillRect/>
          </a:stretch>
        </p:blipFill>
        <p:spPr>
          <a:xfrm>
            <a:off x="5610577" y="7562355"/>
            <a:ext cx="1408855" cy="1088250"/>
          </a:xfrm>
          <a:prstGeom prst="rect">
            <a:avLst/>
          </a:prstGeom>
          <a:ln w="12700">
            <a:miter lim="400000"/>
          </a:ln>
        </p:spPr>
      </p:pic>
      <p:sp>
        <p:nvSpPr>
          <p:cNvPr id="1091" name="直流电桥及其输出特性"/>
          <p:cNvSpPr txBox="1"/>
          <p:nvPr/>
        </p:nvSpPr>
        <p:spPr>
          <a:xfrm>
            <a:off x="639573" y="1887066"/>
            <a:ext cx="5448301"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87680" indent="-487680">
              <a:lnSpc>
                <a:spcPct val="125000"/>
              </a:lnSpc>
              <a:spcBef>
                <a:spcPts val="1000"/>
              </a:spcBef>
              <a:buClr>
                <a:srgbClr val="3333CC"/>
              </a:buClr>
              <a:buFont typeface="Wingdings"/>
              <a:defRPr sz="4200">
                <a:solidFill>
                  <a:srgbClr val="CC0099"/>
                </a:solidFill>
                <a:latin typeface="+mj-lt"/>
                <a:ea typeface="+mj-ea"/>
                <a:cs typeface="+mj-cs"/>
                <a:sym typeface="微软雅黑"/>
              </a:defRPr>
            </a:lvl1pPr>
          </a:lstStyle>
          <a:p>
            <a:r>
              <a:t>直流电桥及其输出特性</a:t>
            </a:r>
          </a:p>
        </p:txBody>
      </p:sp>
      <p:sp>
        <p:nvSpPr>
          <p:cNvPr id="1092" name="电压输出桥的输出特性"/>
          <p:cNvSpPr txBox="1"/>
          <p:nvPr/>
        </p:nvSpPr>
        <p:spPr>
          <a:xfrm>
            <a:off x="416053" y="2841648"/>
            <a:ext cx="464264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972343" lvl="1" indent="-527843">
              <a:buClr>
                <a:srgbClr val="FA0000"/>
              </a:buClr>
              <a:buSzPct val="145000"/>
              <a:buChar char="➢"/>
              <a:defRPr>
                <a:solidFill>
                  <a:srgbClr val="A70303"/>
                </a:solidFill>
                <a:latin typeface="Times New Roman"/>
                <a:ea typeface="Times New Roman"/>
                <a:cs typeface="Times New Roman"/>
                <a:sym typeface="Times New Roman"/>
              </a:defRPr>
            </a:pPr>
            <a:r>
              <a:rPr>
                <a:latin typeface="黑体"/>
                <a:ea typeface="黑体"/>
                <a:cs typeface="黑体"/>
                <a:sym typeface="黑体"/>
              </a:rPr>
              <a:t>电压输出桥的输出特性</a:t>
            </a:r>
          </a:p>
        </p:txBody>
      </p:sp>
      <p:sp>
        <p:nvSpPr>
          <p:cNvPr id="1093" name="电桥平衡的条件（输出电压为0）："/>
          <p:cNvSpPr txBox="1"/>
          <p:nvPr/>
        </p:nvSpPr>
        <p:spPr>
          <a:xfrm>
            <a:off x="1259333" y="6903491"/>
            <a:ext cx="5626101" cy="60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0">
              <a:spcBef>
                <a:spcPts val="2100"/>
              </a:spcBef>
              <a:defRPr>
                <a:latin typeface="Times New Roman"/>
                <a:ea typeface="Times New Roman"/>
                <a:cs typeface="Times New Roman"/>
                <a:sym typeface="Times New Roman"/>
              </a:defRPr>
            </a:pPr>
            <a:r>
              <a:rPr>
                <a:latin typeface="黑体"/>
                <a:ea typeface="黑体"/>
                <a:cs typeface="黑体"/>
                <a:sym typeface="黑体"/>
              </a:rPr>
              <a:t>电桥平衡的条件（输出电压为</a:t>
            </a:r>
            <a:r>
              <a:t>0</a:t>
            </a:r>
            <a:r>
              <a:rPr>
                <a:latin typeface="黑体"/>
                <a:ea typeface="黑体"/>
                <a:cs typeface="黑体"/>
                <a:sym typeface="黑体"/>
              </a:rPr>
              <a:t>）</a:t>
            </a:r>
            <a:r>
              <a:rPr>
                <a:solidFill>
                  <a:srgbClr val="FF0000"/>
                </a:solidFill>
              </a:rPr>
              <a:t>：</a:t>
            </a:r>
          </a:p>
        </p:txBody>
      </p:sp>
      <p:sp>
        <p:nvSpPr>
          <p:cNvPr id="1094" name="输出电压："/>
          <p:cNvSpPr txBox="1"/>
          <p:nvPr/>
        </p:nvSpPr>
        <p:spPr>
          <a:xfrm>
            <a:off x="281619" y="3639641"/>
            <a:ext cx="273198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06400" lvl="1" indent="38100">
              <a:defRPr>
                <a:latin typeface="Times New Roman"/>
                <a:ea typeface="Times New Roman"/>
                <a:cs typeface="Times New Roman"/>
                <a:sym typeface="Times New Roman"/>
              </a:defRPr>
            </a:pPr>
            <a:r>
              <a:rPr>
                <a:latin typeface="黑体"/>
                <a:ea typeface="黑体"/>
                <a:cs typeface="黑体"/>
                <a:sym typeface="黑体"/>
              </a:rPr>
              <a:t>    输出电压：</a:t>
            </a:r>
          </a:p>
        </p:txBody>
      </p:sp>
      <p:sp>
        <p:nvSpPr>
          <p:cNvPr id="1095"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image.pdf" descr="image.pdf"/>
          <p:cNvPicPr>
            <a:picLocks noChangeAspect="1"/>
          </p:cNvPicPr>
          <p:nvPr/>
        </p:nvPicPr>
        <p:blipFill>
          <a:blip r:embed="rId2">
            <a:extLst/>
          </a:blip>
          <a:stretch>
            <a:fillRect/>
          </a:stretch>
        </p:blipFill>
        <p:spPr>
          <a:xfrm>
            <a:off x="2167466" y="2135256"/>
            <a:ext cx="8669868" cy="1216944"/>
          </a:xfrm>
          <a:prstGeom prst="rect">
            <a:avLst/>
          </a:prstGeom>
          <a:ln w="12700">
            <a:miter lim="400000"/>
          </a:ln>
        </p:spPr>
      </p:pic>
      <p:pic>
        <p:nvPicPr>
          <p:cNvPr id="1098" name="image.pdf" descr="image.pdf"/>
          <p:cNvPicPr>
            <a:picLocks noChangeAspect="1"/>
          </p:cNvPicPr>
          <p:nvPr/>
        </p:nvPicPr>
        <p:blipFill>
          <a:blip r:embed="rId3">
            <a:extLst/>
          </a:blip>
          <a:stretch>
            <a:fillRect/>
          </a:stretch>
        </p:blipFill>
        <p:spPr>
          <a:xfrm>
            <a:off x="1755422" y="3933644"/>
            <a:ext cx="6181131" cy="2281778"/>
          </a:xfrm>
          <a:prstGeom prst="rect">
            <a:avLst/>
          </a:prstGeom>
          <a:ln w="12700">
            <a:miter lim="400000"/>
          </a:ln>
        </p:spPr>
      </p:pic>
      <p:pic>
        <p:nvPicPr>
          <p:cNvPr id="1099" name="image.pdf" descr="image.pdf"/>
          <p:cNvPicPr>
            <a:picLocks noChangeAspect="1"/>
          </p:cNvPicPr>
          <p:nvPr/>
        </p:nvPicPr>
        <p:blipFill>
          <a:blip r:embed="rId4">
            <a:extLst/>
          </a:blip>
          <a:stretch>
            <a:fillRect/>
          </a:stretch>
        </p:blipFill>
        <p:spPr>
          <a:xfrm>
            <a:off x="980451" y="7399689"/>
            <a:ext cx="9134970" cy="1058899"/>
          </a:xfrm>
          <a:prstGeom prst="rect">
            <a:avLst/>
          </a:prstGeom>
          <a:ln w="12700">
            <a:miter lim="400000"/>
          </a:ln>
        </p:spPr>
      </p:pic>
      <p:sp>
        <p:nvSpPr>
          <p:cNvPr id="1100" name="代入ΔR："/>
          <p:cNvSpPr txBox="1"/>
          <p:nvPr/>
        </p:nvSpPr>
        <p:spPr>
          <a:xfrm>
            <a:off x="938554" y="1693687"/>
            <a:ext cx="169470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487680">
              <a:spcBef>
                <a:spcPts val="800"/>
              </a:spcBef>
              <a:defRPr>
                <a:latin typeface="黑体"/>
                <a:ea typeface="黑体"/>
                <a:cs typeface="黑体"/>
                <a:sym typeface="黑体"/>
              </a:defRPr>
            </a:pPr>
            <a:r>
              <a:t>代入ΔR：</a:t>
            </a:r>
          </a:p>
        </p:txBody>
      </p:sp>
      <p:sp>
        <p:nvSpPr>
          <p:cNvPr id="1101" name="令桥臂比R2/R1=n,分子分母同除以R1R3,并略去高除微量得："/>
          <p:cNvSpPr txBox="1"/>
          <p:nvPr/>
        </p:nvSpPr>
        <p:spPr>
          <a:xfrm>
            <a:off x="974767" y="3289582"/>
            <a:ext cx="948271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487680">
              <a:spcBef>
                <a:spcPts val="800"/>
              </a:spcBef>
              <a:defRPr>
                <a:latin typeface="黑体"/>
                <a:ea typeface="黑体"/>
                <a:cs typeface="黑体"/>
                <a:sym typeface="黑体"/>
              </a:defRPr>
            </a:pPr>
            <a:r>
              <a:t>令桥臂比R</a:t>
            </a:r>
            <a:r>
              <a:rPr baseline="-5999"/>
              <a:t>2</a:t>
            </a:r>
            <a:r>
              <a:t>/R</a:t>
            </a:r>
            <a:r>
              <a:rPr baseline="-5999"/>
              <a:t>1</a:t>
            </a:r>
            <a:r>
              <a:t>=n,分子分母同除以R</a:t>
            </a:r>
            <a:r>
              <a:rPr baseline="-5999"/>
              <a:t>1</a:t>
            </a:r>
            <a:r>
              <a:t>R</a:t>
            </a:r>
            <a:r>
              <a:rPr baseline="-5999"/>
              <a:t>3</a:t>
            </a:r>
            <a:r>
              <a:t>,并略去高除微量得：</a:t>
            </a:r>
          </a:p>
        </p:txBody>
      </p:sp>
      <p:sp>
        <p:nvSpPr>
          <p:cNvPr id="1102" name="如果为全等臂电桥，则："/>
          <p:cNvSpPr txBox="1"/>
          <p:nvPr/>
        </p:nvSpPr>
        <p:spPr>
          <a:xfrm>
            <a:off x="1002488" y="6502400"/>
            <a:ext cx="4025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87680" indent="-487680">
              <a:spcBef>
                <a:spcPts val="800"/>
              </a:spcBef>
              <a:defRPr>
                <a:latin typeface="黑体"/>
                <a:ea typeface="黑体"/>
                <a:cs typeface="黑体"/>
                <a:sym typeface="黑体"/>
              </a:defRPr>
            </a:lvl1pPr>
          </a:lstStyle>
          <a:p>
            <a:r>
              <a:t>如果为全等臂电桥，则：</a:t>
            </a:r>
          </a:p>
        </p:txBody>
      </p:sp>
      <p:sp>
        <p:nvSpPr>
          <p:cNvPr id="1103"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 name="image.pdf" descr="image.pdf"/>
          <p:cNvPicPr>
            <a:picLocks noChangeAspect="1"/>
          </p:cNvPicPr>
          <p:nvPr/>
        </p:nvPicPr>
        <p:blipFill>
          <a:blip r:embed="rId2">
            <a:extLst/>
          </a:blip>
          <a:stretch>
            <a:fillRect/>
          </a:stretch>
        </p:blipFill>
        <p:spPr>
          <a:xfrm>
            <a:off x="1150337" y="2317199"/>
            <a:ext cx="8513216" cy="1105778"/>
          </a:xfrm>
          <a:prstGeom prst="rect">
            <a:avLst/>
          </a:prstGeom>
          <a:ln w="12700">
            <a:miter lim="400000"/>
          </a:ln>
        </p:spPr>
      </p:pic>
      <p:pic>
        <p:nvPicPr>
          <p:cNvPr id="1106" name="image.pdf" descr="image.pdf"/>
          <p:cNvPicPr>
            <a:picLocks noChangeAspect="1"/>
          </p:cNvPicPr>
          <p:nvPr/>
        </p:nvPicPr>
        <p:blipFill>
          <a:blip r:embed="rId3">
            <a:extLst/>
          </a:blip>
          <a:stretch>
            <a:fillRect/>
          </a:stretch>
        </p:blipFill>
        <p:spPr>
          <a:xfrm>
            <a:off x="1207911" y="4335596"/>
            <a:ext cx="5353949" cy="1131188"/>
          </a:xfrm>
          <a:prstGeom prst="rect">
            <a:avLst/>
          </a:prstGeom>
          <a:ln w="12700">
            <a:miter lim="400000"/>
          </a:ln>
        </p:spPr>
      </p:pic>
      <p:pic>
        <p:nvPicPr>
          <p:cNvPr id="1107" name="image.pdf" descr="image.pdf"/>
          <p:cNvPicPr>
            <a:picLocks noChangeAspect="1"/>
          </p:cNvPicPr>
          <p:nvPr/>
        </p:nvPicPr>
        <p:blipFill>
          <a:blip r:embed="rId4">
            <a:extLst/>
          </a:blip>
          <a:stretch>
            <a:fillRect/>
          </a:stretch>
        </p:blipFill>
        <p:spPr>
          <a:xfrm>
            <a:off x="1587217" y="6263075"/>
            <a:ext cx="3684694" cy="1255326"/>
          </a:xfrm>
          <a:prstGeom prst="rect">
            <a:avLst/>
          </a:prstGeom>
          <a:ln w="12700">
            <a:miter lim="400000"/>
          </a:ln>
        </p:spPr>
      </p:pic>
      <p:sp>
        <p:nvSpPr>
          <p:cNvPr id="1108" name="如果只有一个臂工作，如R1，则："/>
          <p:cNvSpPr txBox="1"/>
          <p:nvPr/>
        </p:nvSpPr>
        <p:spPr>
          <a:xfrm>
            <a:off x="1111250" y="3574486"/>
            <a:ext cx="548134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487680">
              <a:spcBef>
                <a:spcPts val="800"/>
              </a:spcBef>
              <a:defRPr>
                <a:latin typeface="黑体"/>
                <a:ea typeface="黑体"/>
                <a:cs typeface="黑体"/>
                <a:sym typeface="黑体"/>
              </a:defRPr>
            </a:pPr>
            <a:r>
              <a:t>如果只有一个臂工作，如R</a:t>
            </a:r>
            <a:r>
              <a:rPr baseline="-5999"/>
              <a:t>1</a:t>
            </a:r>
            <a:r>
              <a:t>，则：</a:t>
            </a:r>
          </a:p>
        </p:txBody>
      </p:sp>
      <p:sp>
        <p:nvSpPr>
          <p:cNvPr id="1109" name="因此，单臂电桥的电压灵敏度为："/>
          <p:cNvSpPr txBox="1"/>
          <p:nvPr/>
        </p:nvSpPr>
        <p:spPr>
          <a:xfrm>
            <a:off x="1111336" y="5659513"/>
            <a:ext cx="55470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87680" indent="-487680">
              <a:spcBef>
                <a:spcPts val="800"/>
              </a:spcBef>
              <a:defRPr>
                <a:latin typeface="黑体"/>
                <a:ea typeface="黑体"/>
                <a:cs typeface="黑体"/>
                <a:sym typeface="黑体"/>
              </a:defRPr>
            </a:lvl1pPr>
          </a:lstStyle>
          <a:p>
            <a:r>
              <a:t>因此，单臂电桥的电压灵敏度为： </a:t>
            </a:r>
          </a:p>
        </p:txBody>
      </p:sp>
      <p:grpSp>
        <p:nvGrpSpPr>
          <p:cNvPr id="1112" name="电桥电源电压越高，输出电压的灵敏度越高。但提高电源电压使应变片和桥臂电阻功耗增加，温度误差增大。一般电源电压取3～6V为宜。"/>
          <p:cNvGrpSpPr/>
          <p:nvPr/>
        </p:nvGrpSpPr>
        <p:grpSpPr>
          <a:xfrm>
            <a:off x="1101147" y="7419860"/>
            <a:ext cx="11805038" cy="1270001"/>
            <a:chOff x="0" y="0"/>
            <a:chExt cx="11805036" cy="1270000"/>
          </a:xfrm>
        </p:grpSpPr>
        <p:sp>
          <p:nvSpPr>
            <p:cNvPr id="1111" name="电桥电源电压越高，输出电压的灵敏度越高。但提高电源电压使应变片和桥臂电阻功耗增加，温度误差增大。一般电源电压取3～6V为宜。"/>
            <p:cNvSpPr txBox="1"/>
            <p:nvPr/>
          </p:nvSpPr>
          <p:spPr>
            <a:xfrm>
              <a:off x="38100" y="38100"/>
              <a:ext cx="11728837" cy="119380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spcBef>
                  <a:spcPts val="1000"/>
                </a:spcBef>
                <a:buClr>
                  <a:srgbClr val="3333CC"/>
                </a:buClr>
                <a:buFont typeface="Wingdings"/>
                <a:defRPr>
                  <a:latin typeface="Times New Roman"/>
                  <a:ea typeface="Times New Roman"/>
                  <a:cs typeface="Times New Roman"/>
                  <a:sym typeface="Times New Roman"/>
                </a:defRPr>
              </a:pPr>
              <a:r>
                <a:t>电桥电源电压越高，输出电压的灵敏度越高。但提高电源电压使应变片和桥臂电阻功耗增加，温度误差增大。一般电源电压取3～6V为宜。</a:t>
              </a:r>
            </a:p>
          </p:txBody>
        </p:sp>
        <p:pic>
          <p:nvPicPr>
            <p:cNvPr id="1110" name="电桥电源电压越高，输出电压的灵敏度越高。但提高电源电压使应变片和桥臂电阻功耗增加，温度误差增大。一般电源电压取3～6V为宜。 电桥电源电压越高，输出电压的灵敏度越高。但提高电源电压使应变片和桥臂电阻功耗增加，温度误差增大。一般电源电压取3～6V为宜。" descr="电桥电源电压越高，输出电压的灵敏度越高。但提高电源电压使应变片和桥臂电阻功耗增加，温度误差增大。一般电源电压取3～6V为宜。 电桥电源电压越高，输出电压的灵敏度越高。但提高电源电压使应变片和桥臂电阻功耗增加，温度误差增大。一般电源电压取3～6V为宜。"/>
            <p:cNvPicPr>
              <a:picLocks/>
            </p:cNvPicPr>
            <p:nvPr/>
          </p:nvPicPr>
          <p:blipFill>
            <a:blip r:embed="rId5">
              <a:extLst/>
            </a:blip>
            <a:stretch>
              <a:fillRect/>
            </a:stretch>
          </p:blipFill>
          <p:spPr>
            <a:xfrm>
              <a:off x="0" y="0"/>
              <a:ext cx="11805037" cy="1270000"/>
            </a:xfrm>
            <a:prstGeom prst="rect">
              <a:avLst/>
            </a:prstGeom>
            <a:effectLst/>
          </p:spPr>
        </p:pic>
      </p:grpSp>
      <p:grpSp>
        <p:nvGrpSpPr>
          <p:cNvPr id="1115" name="成组"/>
          <p:cNvGrpSpPr/>
          <p:nvPr/>
        </p:nvGrpSpPr>
        <p:grpSpPr>
          <a:xfrm>
            <a:off x="7477869" y="3374306"/>
            <a:ext cx="4486206" cy="3540196"/>
            <a:chOff x="0" y="0"/>
            <a:chExt cx="4486204" cy="3540195"/>
          </a:xfrm>
        </p:grpSpPr>
        <p:pic>
          <p:nvPicPr>
            <p:cNvPr id="1113" name="image.pdf" descr="image.pdf"/>
            <p:cNvPicPr>
              <a:picLocks noChangeAspect="1"/>
            </p:cNvPicPr>
            <p:nvPr/>
          </p:nvPicPr>
          <p:blipFill>
            <a:blip r:embed="rId6">
              <a:extLst/>
            </a:blip>
            <a:stretch>
              <a:fillRect/>
            </a:stretch>
          </p:blipFill>
          <p:spPr>
            <a:xfrm>
              <a:off x="0" y="0"/>
              <a:ext cx="4486205" cy="3540196"/>
            </a:xfrm>
            <a:prstGeom prst="rect">
              <a:avLst/>
            </a:prstGeom>
            <a:ln w="12700" cap="flat">
              <a:noFill/>
              <a:miter lim="400000"/>
            </a:ln>
            <a:effectLst/>
          </p:spPr>
        </p:pic>
        <p:sp>
          <p:nvSpPr>
            <p:cNvPr id="1114" name="矩形"/>
            <p:cNvSpPr/>
            <p:nvPr/>
          </p:nvSpPr>
          <p:spPr>
            <a:xfrm rot="18845735">
              <a:off x="999066" y="901924"/>
              <a:ext cx="866988" cy="216748"/>
            </a:xfrm>
            <a:prstGeom prst="rect">
              <a:avLst/>
            </a:prstGeom>
            <a:solidFill>
              <a:srgbClr val="FF6600">
                <a:alpha val="49018"/>
              </a:srgbClr>
            </a:solidFill>
            <a:ln w="12700" cap="flat">
              <a:noFill/>
              <a:miter lim="400000"/>
            </a:ln>
            <a:effectLst/>
          </p:spPr>
          <p:txBody>
            <a:bodyPr wrap="square" lIns="50800" tIns="50800" rIns="50800" bIns="50800" numCol="1" anchor="ctr">
              <a:noAutofit/>
            </a:bodyPr>
            <a:lstStyle/>
            <a:p>
              <a:pPr algn="ctr">
                <a:spcBef>
                  <a:spcPts val="600"/>
                </a:spcBef>
                <a:buClr>
                  <a:srgbClr val="3333CC"/>
                </a:buClr>
                <a:buSzPct val="60000"/>
                <a:buChar char="➢"/>
                <a:defRPr sz="2400">
                  <a:solidFill>
                    <a:srgbClr val="FFFFFF"/>
                  </a:solidFill>
                  <a:latin typeface="+mn-lt"/>
                  <a:ea typeface="+mn-ea"/>
                  <a:cs typeface="+mn-cs"/>
                  <a:sym typeface="Helvetica Neue Medium"/>
                </a:defRPr>
              </a:pPr>
              <a:endParaRPr/>
            </a:p>
          </p:txBody>
        </p:sp>
      </p:grpSp>
      <p:grpSp>
        <p:nvGrpSpPr>
          <p:cNvPr id="1118" name="成组"/>
          <p:cNvGrpSpPr/>
          <p:nvPr/>
        </p:nvGrpSpPr>
        <p:grpSpPr>
          <a:xfrm>
            <a:off x="1105966" y="1772920"/>
            <a:ext cx="4697860" cy="609601"/>
            <a:chOff x="0" y="0"/>
            <a:chExt cx="4697858" cy="609600"/>
          </a:xfrm>
        </p:grpSpPr>
        <p:sp>
          <p:nvSpPr>
            <p:cNvPr id="1116" name="当考虑              ，可简写为："/>
            <p:cNvSpPr txBox="1"/>
            <p:nvPr/>
          </p:nvSpPr>
          <p:spPr>
            <a:xfrm>
              <a:off x="0" y="0"/>
              <a:ext cx="4697859"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487680" indent="-487680">
                <a:spcBef>
                  <a:spcPts val="800"/>
                </a:spcBef>
                <a:defRPr>
                  <a:latin typeface="黑体"/>
                  <a:ea typeface="黑体"/>
                  <a:cs typeface="黑体"/>
                  <a:sym typeface="黑体"/>
                </a:defRPr>
              </a:lvl1pPr>
            </a:lstStyle>
            <a:p>
              <a:r>
                <a:t>当考虑              ，可简写为：</a:t>
              </a:r>
            </a:p>
          </p:txBody>
        </p:sp>
        <mc:AlternateContent xmlns:mc="http://schemas.openxmlformats.org/markup-compatibility/2006" xmlns:a14="http://schemas.microsoft.com/office/drawing/2010/main">
          <mc:Choice Requires="a14">
            <p:sp>
              <p:nvSpPr>
                <p:cNvPr id="1117" name="方程"/>
                <p:cNvSpPr txBox="1"/>
                <p:nvPr/>
              </p:nvSpPr>
              <p:spPr>
                <a:xfrm>
                  <a:off x="1127021" y="189095"/>
                  <a:ext cx="1325225" cy="331605"/>
                </a:xfrm>
                <a:prstGeom prst="rect">
                  <a:avLst/>
                </a:prstGeom>
                <a:noFill/>
                <a:ln w="12700" cap="flat">
                  <a:noFill/>
                  <a:miter lim="400000"/>
                </a:ln>
                <a:effectLst/>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r>
                          <m:rPr>
                            <m:sty m:val="p"/>
                          </m:rPr>
                          <a:rPr sz="2800" i="1">
                            <a:solidFill>
                              <a:srgbClr val="000000"/>
                            </a:solidFill>
                            <a:latin typeface="Cambria Math" panose="02040503050406030204" pitchFamily="18" charset="0"/>
                          </a:rPr>
                          <m:t>Δ</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𝑖</m:t>
                            </m:r>
                          </m:sub>
                        </m:sSub>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𝑖</m:t>
                            </m:r>
                          </m:sub>
                        </m:sSub>
                      </m:oMath>
                    </m:oMathPara>
                  </a14:m>
                  <a:endParaRPr sz="2800"/>
                </a:p>
              </p:txBody>
            </p:sp>
          </mc:Choice>
          <mc:Fallback xmlns="">
            <p:sp>
              <p:nvSpPr>
                <p:cNvPr id="1117" name="方程"/>
                <p:cNvSpPr txBox="1">
                  <a:spLocks noRot="1" noChangeAspect="1" noMove="1" noResize="1" noEditPoints="1" noAdjustHandles="1" noChangeArrowheads="1" noChangeShapeType="1" noTextEdit="1"/>
                </p:cNvSpPr>
                <p:nvPr/>
              </p:nvSpPr>
              <p:spPr>
                <a:xfrm>
                  <a:off x="1127021" y="189095"/>
                  <a:ext cx="1325225" cy="331605"/>
                </a:xfrm>
                <a:prstGeom prst="rect">
                  <a:avLst/>
                </a:prstGeom>
                <a:blipFill>
                  <a:blip r:embed="rId7"/>
                  <a:stretch>
                    <a:fillRect r="-2752" b="-31481"/>
                  </a:stretch>
                </a:blipFill>
                <a:ln w="12700" cap="flat">
                  <a:noFill/>
                  <a:miter lim="400000"/>
                </a:ln>
                <a:effectLst/>
              </p:spPr>
              <p:txBody>
                <a:bodyPr/>
                <a:lstStyle/>
                <a:p>
                  <a:r>
                    <a:rPr lang="zh-CN" altLang="en-US">
                      <a:noFill/>
                    </a:rPr>
                    <a:t> </a:t>
                  </a:r>
                </a:p>
              </p:txBody>
            </p:sp>
          </mc:Fallback>
        </mc:AlternateContent>
      </p:grpSp>
      <p:sp>
        <p:nvSpPr>
          <p:cNvPr id="1119" name="测量电路"/>
          <p:cNvSpPr txBox="1">
            <a:spLocks noGrp="1"/>
          </p:cNvSpPr>
          <p:nvPr>
            <p:ph type="title"/>
          </p:nvPr>
        </p:nvSpPr>
        <p:spPr>
          <a:prstGeom prst="rect">
            <a:avLst/>
          </a:prstGeom>
        </p:spPr>
        <p:txBody>
          <a:bodyPr/>
          <a:lstStyle/>
          <a:p>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1" name="image.pdf" descr="image.pdf"/>
          <p:cNvPicPr>
            <a:picLocks noChangeAspect="1"/>
          </p:cNvPicPr>
          <p:nvPr/>
        </p:nvPicPr>
        <p:blipFill>
          <a:blip r:embed="rId2">
            <a:extLst/>
          </a:blip>
          <a:stretch>
            <a:fillRect/>
          </a:stretch>
        </p:blipFill>
        <p:spPr>
          <a:xfrm>
            <a:off x="1812629" y="2584571"/>
            <a:ext cx="9015308" cy="2192303"/>
          </a:xfrm>
          <a:prstGeom prst="rect">
            <a:avLst/>
          </a:prstGeom>
          <a:ln w="12700">
            <a:miter lim="400000"/>
          </a:ln>
        </p:spPr>
      </p:pic>
      <p:sp>
        <p:nvSpPr>
          <p:cNvPr id="1122" name="从上述计算过程可看出，只有ΔR很小时，桥路的输出才为线性，因此非线性误差为："/>
          <p:cNvSpPr txBox="1"/>
          <p:nvPr/>
        </p:nvSpPr>
        <p:spPr>
          <a:xfrm>
            <a:off x="717083" y="1946587"/>
            <a:ext cx="1191943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defRPr>
                <a:latin typeface="黑体"/>
                <a:ea typeface="黑体"/>
                <a:cs typeface="黑体"/>
                <a:sym typeface="黑体"/>
              </a:defRPr>
            </a:pPr>
            <a:r>
              <a:t>从上述计算过程可看出，只有ΔR很小时，桥路的输出才为线性，因此非线性误差为：</a:t>
            </a:r>
          </a:p>
        </p:txBody>
      </p:sp>
      <p:sp>
        <p:nvSpPr>
          <p:cNvPr id="1123" name="测量电路"/>
          <p:cNvSpPr txBox="1">
            <a:spLocks noGrp="1"/>
          </p:cNvSpPr>
          <p:nvPr>
            <p:ph type="title"/>
          </p:nvPr>
        </p:nvSpPr>
        <p:spPr>
          <a:prstGeom prst="rect">
            <a:avLst/>
          </a:prstGeom>
        </p:spPr>
        <p:txBody>
          <a:bodyPr/>
          <a:lstStyle/>
          <a:p>
            <a:r>
              <a:t>测量电路</a:t>
            </a:r>
          </a:p>
        </p:txBody>
      </p:sp>
      <p:sp>
        <p:nvSpPr>
          <p:cNvPr id="1124" name="非线性特性"/>
          <p:cNvSpPr txBox="1"/>
          <p:nvPr/>
        </p:nvSpPr>
        <p:spPr>
          <a:xfrm>
            <a:off x="5374133" y="1161189"/>
            <a:ext cx="1892301" cy="6096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0" algn="ctr">
              <a:defRPr>
                <a:latin typeface="+mn-lt"/>
                <a:ea typeface="+mn-ea"/>
                <a:cs typeface="+mn-cs"/>
                <a:sym typeface="Helvetica Neue Medium"/>
              </a:defRPr>
            </a:pPr>
            <a:r>
              <a:t>非线性特性</a:t>
            </a:r>
          </a:p>
        </p:txBody>
      </p:sp>
      <p:sp>
        <p:nvSpPr>
          <p:cNvPr id="1125" name="采用金属应变计，减小ΔR，在一定精度条件下可免去补偿措施…"/>
          <p:cNvSpPr txBox="1"/>
          <p:nvPr/>
        </p:nvSpPr>
        <p:spPr>
          <a:xfrm>
            <a:off x="835512" y="6069761"/>
            <a:ext cx="11368882" cy="1143001"/>
          </a:xfrm>
          <a:prstGeom prst="rect">
            <a:avLst/>
          </a:prstGeom>
          <a:ln w="25400">
            <a:solidFill>
              <a:schemeClr val="accent4">
                <a:hueOff val="366961"/>
                <a:satOff val="4172"/>
                <a:lumOff val="11129"/>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916781" lvl="1" indent="-472281">
              <a:buSzPct val="145000"/>
              <a:buChar char="•"/>
              <a:defRPr>
                <a:latin typeface="黑体"/>
                <a:ea typeface="黑体"/>
                <a:cs typeface="黑体"/>
                <a:sym typeface="黑体"/>
              </a:defRPr>
            </a:pPr>
            <a:r>
              <a:t>采用金属应变计，减小ΔR，在一定精度条件下可免去补偿措施</a:t>
            </a:r>
          </a:p>
          <a:p>
            <a:pPr marL="916781" lvl="1" indent="-472281">
              <a:buSzPct val="145000"/>
              <a:buChar char="•"/>
              <a:defRPr>
                <a:latin typeface="黑体"/>
                <a:ea typeface="黑体"/>
                <a:cs typeface="黑体"/>
                <a:sym typeface="黑体"/>
              </a:defRPr>
            </a:pPr>
            <a:r>
              <a:t>半导体应变计虽然灵敏度高，但非线性误差大，必须采取补偿措施</a:t>
            </a:r>
          </a:p>
        </p:txBody>
      </p:sp>
      <p:sp>
        <p:nvSpPr>
          <p:cNvPr id="1126" name="试计算：…"/>
          <p:cNvSpPr txBox="1"/>
          <p:nvPr/>
        </p:nvSpPr>
        <p:spPr>
          <a:xfrm>
            <a:off x="639573" y="4318468"/>
            <a:ext cx="12345874" cy="1635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试计算：</a:t>
            </a:r>
          </a:p>
          <a:p>
            <a:r>
              <a:t>1）金属应变计，K=2.5, 允许测试的最大应变ε=5000με，其最大非线性误差；</a:t>
            </a:r>
          </a:p>
          <a:p>
            <a:r>
              <a:t>2）半导体应变计，K=120,其他条件与上同。</a:t>
            </a:r>
          </a:p>
        </p:txBody>
      </p:sp>
      <p:sp>
        <p:nvSpPr>
          <p:cNvPr id="1127" name="非线性补偿办法…"/>
          <p:cNvSpPr txBox="1">
            <a:spLocks noGrp="1"/>
          </p:cNvSpPr>
          <p:nvPr>
            <p:ph type="body" sz="quarter" idx="1"/>
          </p:nvPr>
        </p:nvSpPr>
        <p:spPr>
          <a:xfrm>
            <a:off x="444500" y="7119150"/>
            <a:ext cx="9516627" cy="2494837"/>
          </a:xfrm>
          <a:prstGeom prst="rect">
            <a:avLst/>
          </a:prstGeom>
        </p:spPr>
        <p:txBody>
          <a:bodyPr/>
          <a:lstStyle/>
          <a:p>
            <a:pPr marL="406400" lvl="1" indent="38100">
              <a:spcBef>
                <a:spcPts val="0"/>
              </a:spcBef>
              <a:buSzTx/>
              <a:buNone/>
              <a:defRPr sz="2800">
                <a:latin typeface="黑体"/>
                <a:ea typeface="黑体"/>
                <a:cs typeface="黑体"/>
                <a:sym typeface="黑体"/>
              </a:defRPr>
            </a:pPr>
            <a:r>
              <a:t>非线性补偿办法</a:t>
            </a:r>
          </a:p>
          <a:p>
            <a:pPr marL="1361281" lvl="2" indent="-472281">
              <a:spcBef>
                <a:spcPts val="0"/>
              </a:spcBef>
              <a:defRPr sz="2800">
                <a:latin typeface="黑体"/>
                <a:ea typeface="黑体"/>
                <a:cs typeface="黑体"/>
                <a:sym typeface="黑体"/>
              </a:defRPr>
            </a:pPr>
            <a:r>
              <a:t>差动电桥补偿</a:t>
            </a:r>
          </a:p>
          <a:p>
            <a:pPr marL="1361281" lvl="2" indent="-472281">
              <a:spcBef>
                <a:spcPts val="0"/>
              </a:spcBef>
              <a:defRPr sz="2800">
                <a:latin typeface="黑体"/>
                <a:ea typeface="黑体"/>
                <a:cs typeface="黑体"/>
                <a:sym typeface="黑体"/>
              </a:defRPr>
            </a:pPr>
            <a:r>
              <a:t>采用恒流源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电阻应变计式传感器"/>
          <p:cNvSpPr txBox="1">
            <a:spLocks noGrp="1"/>
          </p:cNvSpPr>
          <p:nvPr>
            <p:ph type="title"/>
          </p:nvPr>
        </p:nvSpPr>
        <p:spPr>
          <a:prstGeom prst="rect">
            <a:avLst/>
          </a:prstGeom>
        </p:spPr>
        <p:txBody>
          <a:bodyPr/>
          <a:lstStyle>
            <a:lvl1pPr defTabSz="490727">
              <a:defRPr sz="3780"/>
            </a:lvl1pPr>
          </a:lstStyle>
          <a:p>
            <a:r>
              <a:t>电阻应变计式传感器</a:t>
            </a:r>
          </a:p>
        </p:txBody>
      </p:sp>
      <p:pic>
        <p:nvPicPr>
          <p:cNvPr id="1130" name="image.pdf" descr="image.pdf"/>
          <p:cNvPicPr>
            <a:picLocks noChangeAspect="1"/>
          </p:cNvPicPr>
          <p:nvPr/>
        </p:nvPicPr>
        <p:blipFill>
          <a:blip r:embed="rId2">
            <a:extLst/>
          </a:blip>
          <a:stretch>
            <a:fillRect/>
          </a:stretch>
        </p:blipFill>
        <p:spPr>
          <a:xfrm>
            <a:off x="562186" y="2009422"/>
            <a:ext cx="12140072" cy="2251005"/>
          </a:xfrm>
          <a:prstGeom prst="rect">
            <a:avLst/>
          </a:prstGeom>
          <a:ln w="12700">
            <a:miter lim="400000"/>
          </a:ln>
        </p:spPr>
      </p:pic>
      <p:sp>
        <p:nvSpPr>
          <p:cNvPr id="1131" name="电阻应变计有两方面的应用：…"/>
          <p:cNvSpPr txBox="1"/>
          <p:nvPr/>
        </p:nvSpPr>
        <p:spPr>
          <a:xfrm>
            <a:off x="756344" y="4195433"/>
            <a:ext cx="11492112" cy="2376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87680" indent="-487680">
              <a:spcBef>
                <a:spcPts val="900"/>
              </a:spcBef>
              <a:defRPr>
                <a:latin typeface="黑体"/>
                <a:ea typeface="黑体"/>
                <a:cs typeface="黑体"/>
                <a:sym typeface="黑体"/>
              </a:defRPr>
            </a:pPr>
            <a:r>
              <a:t>电阻应变计有两方面的应用：</a:t>
            </a:r>
          </a:p>
          <a:p>
            <a:pPr marL="465364" indent="-465364">
              <a:spcBef>
                <a:spcPts val="900"/>
              </a:spcBef>
              <a:buClr>
                <a:srgbClr val="FF3300"/>
              </a:buClr>
              <a:buSzPct val="145000"/>
              <a:buChar char="➢"/>
              <a:defRPr>
                <a:latin typeface="黑体"/>
                <a:ea typeface="黑体"/>
                <a:cs typeface="黑体"/>
                <a:sym typeface="黑体"/>
              </a:defRPr>
            </a:pPr>
            <a:r>
              <a:t>一是作为</a:t>
            </a:r>
            <a:r>
              <a:rPr>
                <a:solidFill>
                  <a:srgbClr val="FF0000"/>
                </a:solidFill>
              </a:rPr>
              <a:t>敏感元件</a:t>
            </a:r>
            <a:r>
              <a:t>，直接用于被测试件的应变测量；</a:t>
            </a:r>
          </a:p>
          <a:p>
            <a:pPr marL="465364" indent="-465364">
              <a:spcBef>
                <a:spcPts val="900"/>
              </a:spcBef>
              <a:buClr>
                <a:srgbClr val="FF3300"/>
              </a:buClr>
              <a:buSzPct val="145000"/>
              <a:buChar char="➢"/>
              <a:defRPr>
                <a:latin typeface="黑体"/>
                <a:ea typeface="黑体"/>
                <a:cs typeface="黑体"/>
                <a:sym typeface="黑体"/>
              </a:defRPr>
            </a:pPr>
            <a:r>
              <a:t>另一是作为</a:t>
            </a:r>
            <a:r>
              <a:rPr>
                <a:solidFill>
                  <a:srgbClr val="FF0000"/>
                </a:solidFill>
              </a:rPr>
              <a:t>转换元件</a:t>
            </a:r>
            <a:r>
              <a:t>，通过弹性元件构成传感器，用以对任何能转变成弹性元件应变的其它物理量作间接测量。</a:t>
            </a:r>
          </a:p>
        </p:txBody>
      </p:sp>
      <p:sp>
        <p:nvSpPr>
          <p:cNvPr id="1132" name="用作传感器的应变计，应有更高的要求，尤其非线性误差要小(＜0.05%～0.1%F.S.)，力学性能参数受环境温度影响小，并与弹性元件匹配。"/>
          <p:cNvSpPr txBox="1"/>
          <p:nvPr/>
        </p:nvSpPr>
        <p:spPr>
          <a:xfrm>
            <a:off x="916198" y="6853793"/>
            <a:ext cx="10996402"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900"/>
              </a:spcBef>
              <a:defRPr>
                <a:latin typeface="黑体"/>
                <a:ea typeface="黑体"/>
                <a:cs typeface="黑体"/>
                <a:sym typeface="黑体"/>
              </a:defRPr>
            </a:pPr>
            <a:r>
              <a:rPr dirty="0" err="1"/>
              <a:t>用作传感器的应变计，应有更高的要求，尤其非线性误差要小</a:t>
            </a:r>
            <a:r>
              <a:rPr dirty="0"/>
              <a:t>(＜0.05%～</a:t>
            </a:r>
            <a:r>
              <a:rPr dirty="0" err="1"/>
              <a:t>0.1%F.S</a:t>
            </a:r>
            <a:r>
              <a:rPr dirty="0"/>
              <a:t>.)，</a:t>
            </a:r>
            <a:r>
              <a:rPr dirty="0" err="1"/>
              <a:t>力学性能参数受环境温度影响小，并与弹性元件匹配</a:t>
            </a:r>
            <a:r>
              <a:rPr dirty="0"/>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130"/>
                                        </p:tgtEl>
                                        <p:attrNameLst>
                                          <p:attrName>style.visibility</p:attrName>
                                        </p:attrNameLst>
                                      </p:cBhvr>
                                      <p:to>
                                        <p:strVal val="visible"/>
                                      </p:to>
                                    </p:set>
                                    <p:anim calcmode="lin" valueType="num">
                                      <p:cBhvr>
                                        <p:cTn id="7" dur="500" fill="hold"/>
                                        <p:tgtEl>
                                          <p:spTgt spid="1130"/>
                                        </p:tgtEl>
                                        <p:attrNameLst>
                                          <p:attrName>ppt_x</p:attrName>
                                        </p:attrNameLst>
                                      </p:cBhvr>
                                      <p:tavLst>
                                        <p:tav tm="0">
                                          <p:val>
                                            <p:strVal val="#ppt_x"/>
                                          </p:val>
                                        </p:tav>
                                        <p:tav tm="100000">
                                          <p:val>
                                            <p:strVal val="#ppt_x"/>
                                          </p:val>
                                        </p:tav>
                                      </p:tavLst>
                                    </p:anim>
                                    <p:anim calcmode="lin" valueType="num">
                                      <p:cBhvr>
                                        <p:cTn id="8" dur="500" fill="hold"/>
                                        <p:tgtEl>
                                          <p:spTgt spid="1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1)应用和测量范围广。…"/>
          <p:cNvSpPr txBox="1"/>
          <p:nvPr/>
        </p:nvSpPr>
        <p:spPr>
          <a:xfrm>
            <a:off x="767644" y="2260862"/>
            <a:ext cx="11171798" cy="1777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900"/>
              </a:spcBef>
              <a:defRPr>
                <a:latin typeface="Times New Roman"/>
                <a:ea typeface="Times New Roman"/>
                <a:cs typeface="Times New Roman"/>
                <a:sym typeface="Times New Roman"/>
              </a:defRPr>
            </a:pPr>
            <a:r>
              <a:rPr dirty="0"/>
              <a:t>(1)</a:t>
            </a:r>
            <a:r>
              <a:rPr dirty="0" err="1"/>
              <a:t>应用和测量范围广</a:t>
            </a:r>
            <a:r>
              <a:rPr dirty="0"/>
              <a:t>。</a:t>
            </a:r>
          </a:p>
          <a:p>
            <a:pPr>
              <a:spcBef>
                <a:spcPts val="900"/>
              </a:spcBef>
              <a:defRPr>
                <a:latin typeface="Times New Roman"/>
                <a:ea typeface="Times New Roman"/>
                <a:cs typeface="Times New Roman"/>
                <a:sym typeface="Times New Roman"/>
              </a:defRPr>
            </a:pPr>
            <a:r>
              <a:rPr dirty="0"/>
              <a:t>    </a:t>
            </a:r>
            <a:r>
              <a:rPr dirty="0" err="1"/>
              <a:t>用应变计可制成各种机械量传感器，如测力传感器可测10</a:t>
            </a:r>
            <a:r>
              <a:rPr baseline="30000" dirty="0" err="1"/>
              <a:t>－2</a:t>
            </a:r>
            <a:r>
              <a:rPr dirty="0" err="1"/>
              <a:t>～10</a:t>
            </a:r>
            <a:r>
              <a:rPr baseline="30000" dirty="0" err="1"/>
              <a:t>7</a:t>
            </a:r>
            <a:r>
              <a:rPr dirty="0" err="1"/>
              <a:t>N压力传感器可测10</a:t>
            </a:r>
            <a:r>
              <a:rPr baseline="30000" dirty="0" err="1"/>
              <a:t>3</a:t>
            </a:r>
            <a:r>
              <a:rPr dirty="0" err="1"/>
              <a:t>～10Pa，加速度传感器可测到10</a:t>
            </a:r>
            <a:r>
              <a:rPr baseline="30000" dirty="0" err="1"/>
              <a:t>3</a:t>
            </a:r>
            <a:r>
              <a:rPr dirty="0" err="1"/>
              <a:t>级m</a:t>
            </a:r>
            <a:r>
              <a:rPr dirty="0"/>
              <a:t>/</a:t>
            </a:r>
            <a:r>
              <a:rPr dirty="0" err="1"/>
              <a:t>s</a:t>
            </a:r>
            <a:r>
              <a:rPr baseline="30000" dirty="0" err="1"/>
              <a:t>2</a:t>
            </a:r>
            <a:r>
              <a:rPr dirty="0"/>
              <a:t>。 </a:t>
            </a:r>
          </a:p>
        </p:txBody>
      </p:sp>
      <p:sp>
        <p:nvSpPr>
          <p:cNvPr id="1135" name="应变计式传感器有如下应用特点："/>
          <p:cNvSpPr txBox="1"/>
          <p:nvPr/>
        </p:nvSpPr>
        <p:spPr>
          <a:xfrm>
            <a:off x="542290" y="1351590"/>
            <a:ext cx="5448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4200"/>
              </a:spcBef>
              <a:defRPr b="1">
                <a:solidFill>
                  <a:srgbClr val="CC0099"/>
                </a:solidFill>
                <a:latin typeface="华文行楷"/>
                <a:ea typeface="华文行楷"/>
                <a:cs typeface="华文行楷"/>
                <a:sym typeface="华文行楷"/>
              </a:defRPr>
            </a:lvl1pPr>
          </a:lstStyle>
          <a:p>
            <a:pPr>
              <a:defRPr>
                <a:latin typeface="Tahoma"/>
                <a:ea typeface="Tahoma"/>
                <a:cs typeface="Tahoma"/>
                <a:sym typeface="Tahoma"/>
              </a:defRPr>
            </a:pPr>
            <a:r>
              <a:rPr dirty="0" err="1">
                <a:latin typeface="华文行楷"/>
                <a:ea typeface="华文行楷"/>
                <a:cs typeface="华文行楷"/>
                <a:sym typeface="华文行楷"/>
              </a:rPr>
              <a:t>应变计式传感器有如下应用特点</a:t>
            </a:r>
            <a:r>
              <a:rPr dirty="0">
                <a:latin typeface="华文行楷"/>
                <a:ea typeface="华文行楷"/>
                <a:cs typeface="华文行楷"/>
                <a:sym typeface="华文行楷"/>
              </a:rPr>
              <a:t>：</a:t>
            </a:r>
          </a:p>
        </p:txBody>
      </p:sp>
      <p:sp>
        <p:nvSpPr>
          <p:cNvPr id="1136" name="(2)分辨力(1με)和灵敏度高，尤其是用半导体应变计，灵敏度可达几十mV/V；精度较高(一般达1%～3%F.S.，高精度达0.1%～ .01%F.S.)。…"/>
          <p:cNvSpPr txBox="1"/>
          <p:nvPr/>
        </p:nvSpPr>
        <p:spPr>
          <a:xfrm>
            <a:off x="837958" y="4122551"/>
            <a:ext cx="11469512" cy="2764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latin typeface="Times New Roman"/>
                <a:ea typeface="Times New Roman"/>
                <a:cs typeface="Times New Roman"/>
                <a:sym typeface="Times New Roman"/>
              </a:defRPr>
            </a:pPr>
            <a:r>
              <a:rPr dirty="0"/>
              <a:t>(2)</a:t>
            </a:r>
            <a:r>
              <a:rPr dirty="0" err="1"/>
              <a:t>分辨力</a:t>
            </a:r>
            <a:r>
              <a:rPr dirty="0"/>
              <a:t>(</a:t>
            </a:r>
            <a:r>
              <a:rPr dirty="0" err="1"/>
              <a:t>1με</a:t>
            </a:r>
            <a:r>
              <a:rPr dirty="0"/>
              <a:t>)</a:t>
            </a:r>
            <a:r>
              <a:rPr dirty="0" err="1"/>
              <a:t>和灵敏度高，尤其是用半导体应变计，灵敏度可达几十mV</a:t>
            </a:r>
            <a:r>
              <a:rPr dirty="0"/>
              <a:t>/</a:t>
            </a:r>
            <a:r>
              <a:rPr dirty="0" err="1"/>
              <a:t>V；精度较高</a:t>
            </a:r>
            <a:r>
              <a:rPr dirty="0"/>
              <a:t>(</a:t>
            </a:r>
            <a:r>
              <a:rPr dirty="0" err="1"/>
              <a:t>一般达1</a:t>
            </a:r>
            <a:r>
              <a:rPr dirty="0"/>
              <a:t>%～3%F.S.，</a:t>
            </a:r>
            <a:r>
              <a:rPr dirty="0" err="1"/>
              <a:t>高精度达0.1</a:t>
            </a:r>
            <a:r>
              <a:rPr dirty="0"/>
              <a:t>%～ .</a:t>
            </a:r>
            <a:r>
              <a:rPr dirty="0" err="1"/>
              <a:t>01%F.S</a:t>
            </a:r>
            <a:r>
              <a:rPr dirty="0"/>
              <a:t>.)。</a:t>
            </a:r>
            <a:endParaRPr lang="en-US" dirty="0"/>
          </a:p>
          <a:p>
            <a:pPr>
              <a:spcBef>
                <a:spcPts val="600"/>
              </a:spcBef>
              <a:buClr>
                <a:srgbClr val="3333CC"/>
              </a:buClr>
              <a:buFont typeface="Wingdings"/>
              <a:defRPr>
                <a:latin typeface="Times New Roman"/>
                <a:ea typeface="Times New Roman"/>
                <a:cs typeface="Times New Roman"/>
                <a:sym typeface="Times New Roman"/>
              </a:defRPr>
            </a:pPr>
            <a:endParaRPr sz="2400" dirty="0"/>
          </a:p>
          <a:p>
            <a:pPr>
              <a:spcBef>
                <a:spcPts val="600"/>
              </a:spcBef>
              <a:buClr>
                <a:srgbClr val="3333CC"/>
              </a:buClr>
              <a:buFont typeface="Wingdings"/>
              <a:defRPr>
                <a:latin typeface="Times New Roman"/>
                <a:ea typeface="Times New Roman"/>
                <a:cs typeface="Times New Roman"/>
                <a:sym typeface="Times New Roman"/>
              </a:defRPr>
            </a:pPr>
            <a:r>
              <a:rPr dirty="0"/>
              <a:t>(3)结构轻小，对试件影响小；对复杂环境的适应性强，易于实施对环境干扰的隔离或补偿，从而可以在高低温、高压、高速、强磁场、核幅射等特殊环境中使用；频率响应好。 </a:t>
            </a:r>
          </a:p>
        </p:txBody>
      </p:sp>
      <p:sp>
        <p:nvSpPr>
          <p:cNvPr id="1137" name="(4)商品化，选用和使用都方便，也便于实现远距离、自动化测量。"/>
          <p:cNvSpPr txBox="1"/>
          <p:nvPr/>
        </p:nvSpPr>
        <p:spPr>
          <a:xfrm>
            <a:off x="837958" y="7442188"/>
            <a:ext cx="1201943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spcBef>
                <a:spcPts val="900"/>
              </a:spcBef>
              <a:defRPr>
                <a:latin typeface="Times New Roman"/>
                <a:ea typeface="Times New Roman"/>
                <a:cs typeface="Times New Roman"/>
                <a:sym typeface="Times New Roman"/>
              </a:defRPr>
            </a:pPr>
            <a:r>
              <a:rPr dirty="0"/>
              <a:t>(4)</a:t>
            </a:r>
            <a:r>
              <a:rPr dirty="0" err="1"/>
              <a:t>商品化，选用和使用都方便，也便于实现远距离、自动化测量</a:t>
            </a:r>
            <a:r>
              <a:rPr dirty="0"/>
              <a:t>。</a:t>
            </a:r>
          </a:p>
        </p:txBody>
      </p:sp>
      <p:sp>
        <p:nvSpPr>
          <p:cNvPr id="1138" name="电阻应变计式传感器"/>
          <p:cNvSpPr txBox="1">
            <a:spLocks noGrp="1"/>
          </p:cNvSpPr>
          <p:nvPr>
            <p:ph type="title"/>
          </p:nvPr>
        </p:nvSpPr>
        <p:spPr>
          <a:prstGeom prst="rect">
            <a:avLst/>
          </a:prstGeom>
        </p:spPr>
        <p:txBody>
          <a:bodyPr/>
          <a:lstStyle>
            <a:lvl1pPr defTabSz="490727">
              <a:defRPr sz="3780"/>
            </a:lvl1pPr>
          </a:lstStyle>
          <a:p>
            <a:r>
              <a:t>电阻应变计式传感器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因此，目前传感器的种类虽已繁多，但高精度的传感器仍以应变计式应用最普遍。它广泛用机械、冶金、石油、建筑、交通、水利和宇航等部门的自动测量与控制或科学实验中；近年来在生物、医学、体育和商业等部门亦已得到开发应用。"/>
          <p:cNvSpPr txBox="1"/>
          <p:nvPr/>
        </p:nvSpPr>
        <p:spPr>
          <a:xfrm>
            <a:off x="927020" y="2611120"/>
            <a:ext cx="10713800"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spcBef>
                <a:spcPts val="900"/>
              </a:spcBef>
              <a:defRPr>
                <a:latin typeface="黑体"/>
                <a:ea typeface="黑体"/>
                <a:cs typeface="黑体"/>
                <a:sym typeface="黑体"/>
              </a:defRPr>
            </a:lvl1pPr>
          </a:lstStyle>
          <a:p>
            <a:r>
              <a:t>因此，目前传感器的种类虽已繁多，但高精度的传感器仍以应变计式应用最普遍。它广泛用机械、冶金、石油、建筑、交通、水利和宇航等部门的自动测量与控制或科学实验中；近年来在生物、医学、体育和商业等部门亦已得到开发应用。</a:t>
            </a:r>
          </a:p>
        </p:txBody>
      </p:sp>
      <p:sp>
        <p:nvSpPr>
          <p:cNvPr id="1141" name="电阻应变计式传感器"/>
          <p:cNvSpPr txBox="1">
            <a:spLocks noGrp="1"/>
          </p:cNvSpPr>
          <p:nvPr>
            <p:ph type="title"/>
          </p:nvPr>
        </p:nvSpPr>
        <p:spPr>
          <a:prstGeom prst="rect">
            <a:avLst/>
          </a:prstGeom>
        </p:spPr>
        <p:txBody>
          <a:bodyPr/>
          <a:lstStyle>
            <a:lvl1pPr defTabSz="490727">
              <a:defRPr sz="3780"/>
            </a:lvl1pPr>
          </a:lstStyle>
          <a:p>
            <a:r>
              <a:t>电阻应变计式传感器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3" name="C:\Users\bamboo\AppData\Roaming\Tencent\Users\1659041496\QQ\WinTemp\RichOle\L~$C0]Z@P((F{MNG8MG0G0O.png" descr="C:\Users\bamboo\AppData\Roaming\Tencent\Users\1659041496\QQ\WinTemp\RichOle\L~$C0]Z@P((F{MNG8MG0G0O.png"/>
          <p:cNvPicPr>
            <a:picLocks noChangeAspect="1"/>
          </p:cNvPicPr>
          <p:nvPr/>
        </p:nvPicPr>
        <p:blipFill>
          <a:blip r:embed="rId2">
            <a:extLst/>
          </a:blip>
          <a:stretch>
            <a:fillRect/>
          </a:stretch>
        </p:blipFill>
        <p:spPr>
          <a:xfrm>
            <a:off x="6354231" y="5422689"/>
            <a:ext cx="6381330" cy="3602735"/>
          </a:xfrm>
          <a:prstGeom prst="rect">
            <a:avLst/>
          </a:prstGeom>
          <a:ln w="12700">
            <a:miter lim="400000"/>
          </a:ln>
        </p:spPr>
      </p:pic>
      <p:pic>
        <p:nvPicPr>
          <p:cNvPr id="754" name="timg.jpeg" descr="timg.jpeg"/>
          <p:cNvPicPr>
            <a:picLocks noChangeAspect="1"/>
          </p:cNvPicPr>
          <p:nvPr/>
        </p:nvPicPr>
        <p:blipFill>
          <a:blip r:embed="rId3">
            <a:extLst/>
          </a:blip>
          <a:srcRect r="3"/>
          <a:stretch>
            <a:fillRect/>
          </a:stretch>
        </p:blipFill>
        <p:spPr>
          <a:xfrm>
            <a:off x="872181" y="1656982"/>
            <a:ext cx="2847182" cy="2669338"/>
          </a:xfrm>
          <a:custGeom>
            <a:avLst/>
            <a:gdLst/>
            <a:ahLst/>
            <a:cxnLst>
              <a:cxn ang="0">
                <a:pos x="wd2" y="hd2"/>
              </a:cxn>
              <a:cxn ang="5400000">
                <a:pos x="wd2" y="hd2"/>
              </a:cxn>
              <a:cxn ang="10800000">
                <a:pos x="wd2" y="hd2"/>
              </a:cxn>
              <a:cxn ang="16200000">
                <a:pos x="wd2" y="hd2"/>
              </a:cxn>
            </a:cxnLst>
            <a:rect l="0" t="0" r="r" b="b"/>
            <a:pathLst>
              <a:path w="21600" h="21600" extrusionOk="0">
                <a:moveTo>
                  <a:pt x="18487" y="0"/>
                </a:moveTo>
                <a:cubicBezTo>
                  <a:pt x="15424" y="0"/>
                  <a:pt x="15377" y="2"/>
                  <a:pt x="15377" y="100"/>
                </a:cubicBezTo>
                <a:cubicBezTo>
                  <a:pt x="15377" y="201"/>
                  <a:pt x="15223" y="324"/>
                  <a:pt x="15169" y="267"/>
                </a:cubicBezTo>
                <a:cubicBezTo>
                  <a:pt x="15152" y="249"/>
                  <a:pt x="15139" y="285"/>
                  <a:pt x="15139" y="344"/>
                </a:cubicBezTo>
                <a:cubicBezTo>
                  <a:pt x="15139" y="443"/>
                  <a:pt x="14957" y="606"/>
                  <a:pt x="14946" y="517"/>
                </a:cubicBezTo>
                <a:cubicBezTo>
                  <a:pt x="14943" y="495"/>
                  <a:pt x="14926" y="535"/>
                  <a:pt x="14907" y="604"/>
                </a:cubicBezTo>
                <a:cubicBezTo>
                  <a:pt x="14888" y="673"/>
                  <a:pt x="14847" y="723"/>
                  <a:pt x="14817" y="716"/>
                </a:cubicBezTo>
                <a:cubicBezTo>
                  <a:pt x="14786" y="709"/>
                  <a:pt x="14739" y="762"/>
                  <a:pt x="14714" y="832"/>
                </a:cubicBezTo>
                <a:cubicBezTo>
                  <a:pt x="14685" y="912"/>
                  <a:pt x="14634" y="957"/>
                  <a:pt x="14570" y="957"/>
                </a:cubicBezTo>
                <a:cubicBezTo>
                  <a:pt x="14492" y="957"/>
                  <a:pt x="14472" y="979"/>
                  <a:pt x="14491" y="1057"/>
                </a:cubicBezTo>
                <a:cubicBezTo>
                  <a:pt x="14523" y="1187"/>
                  <a:pt x="14452" y="1231"/>
                  <a:pt x="14235" y="1214"/>
                </a:cubicBezTo>
                <a:cubicBezTo>
                  <a:pt x="14086" y="1202"/>
                  <a:pt x="14059" y="1217"/>
                  <a:pt x="14046" y="1313"/>
                </a:cubicBezTo>
                <a:cubicBezTo>
                  <a:pt x="14033" y="1407"/>
                  <a:pt x="13999" y="1425"/>
                  <a:pt x="13841" y="1429"/>
                </a:cubicBezTo>
                <a:cubicBezTo>
                  <a:pt x="13657" y="1433"/>
                  <a:pt x="13653" y="1442"/>
                  <a:pt x="13630" y="1638"/>
                </a:cubicBezTo>
                <a:cubicBezTo>
                  <a:pt x="13612" y="1797"/>
                  <a:pt x="13585" y="1841"/>
                  <a:pt x="13504" y="1853"/>
                </a:cubicBezTo>
                <a:cubicBezTo>
                  <a:pt x="13423" y="1865"/>
                  <a:pt x="13401" y="1901"/>
                  <a:pt x="13404" y="2020"/>
                </a:cubicBezTo>
                <a:cubicBezTo>
                  <a:pt x="13411" y="2267"/>
                  <a:pt x="13303" y="2335"/>
                  <a:pt x="12902" y="2338"/>
                </a:cubicBezTo>
                <a:lnTo>
                  <a:pt x="12549" y="2341"/>
                </a:lnTo>
                <a:lnTo>
                  <a:pt x="12537" y="2569"/>
                </a:lnTo>
                <a:cubicBezTo>
                  <a:pt x="12523" y="2804"/>
                  <a:pt x="12524" y="2801"/>
                  <a:pt x="12248" y="2813"/>
                </a:cubicBezTo>
                <a:cubicBezTo>
                  <a:pt x="12127" y="2818"/>
                  <a:pt x="12116" y="2834"/>
                  <a:pt x="12128" y="2983"/>
                </a:cubicBezTo>
                <a:cubicBezTo>
                  <a:pt x="12146" y="3213"/>
                  <a:pt x="12097" y="3272"/>
                  <a:pt x="11887" y="3272"/>
                </a:cubicBezTo>
                <a:cubicBezTo>
                  <a:pt x="11734" y="3272"/>
                  <a:pt x="11702" y="3290"/>
                  <a:pt x="11688" y="3385"/>
                </a:cubicBezTo>
                <a:cubicBezTo>
                  <a:pt x="11679" y="3447"/>
                  <a:pt x="11644" y="3494"/>
                  <a:pt x="11613" y="3488"/>
                </a:cubicBezTo>
                <a:cubicBezTo>
                  <a:pt x="11582" y="3481"/>
                  <a:pt x="11523" y="3531"/>
                  <a:pt x="11480" y="3600"/>
                </a:cubicBezTo>
                <a:cubicBezTo>
                  <a:pt x="11438" y="3669"/>
                  <a:pt x="11372" y="3725"/>
                  <a:pt x="11336" y="3725"/>
                </a:cubicBezTo>
                <a:cubicBezTo>
                  <a:pt x="11300" y="3725"/>
                  <a:pt x="11273" y="3770"/>
                  <a:pt x="11273" y="3825"/>
                </a:cubicBezTo>
                <a:cubicBezTo>
                  <a:pt x="11273" y="3921"/>
                  <a:pt x="11121" y="4052"/>
                  <a:pt x="11071" y="3998"/>
                </a:cubicBezTo>
                <a:cubicBezTo>
                  <a:pt x="11057" y="3983"/>
                  <a:pt x="11049" y="4012"/>
                  <a:pt x="11053" y="4062"/>
                </a:cubicBezTo>
                <a:cubicBezTo>
                  <a:pt x="11058" y="4122"/>
                  <a:pt x="11023" y="4158"/>
                  <a:pt x="10954" y="4168"/>
                </a:cubicBezTo>
                <a:cubicBezTo>
                  <a:pt x="10895" y="4177"/>
                  <a:pt x="10845" y="4207"/>
                  <a:pt x="10842" y="4233"/>
                </a:cubicBezTo>
                <a:cubicBezTo>
                  <a:pt x="10839" y="4258"/>
                  <a:pt x="10833" y="4299"/>
                  <a:pt x="10830" y="4323"/>
                </a:cubicBezTo>
                <a:cubicBezTo>
                  <a:pt x="10822" y="4382"/>
                  <a:pt x="10538" y="4631"/>
                  <a:pt x="10478" y="4631"/>
                </a:cubicBezTo>
                <a:cubicBezTo>
                  <a:pt x="10451" y="4631"/>
                  <a:pt x="10414" y="4684"/>
                  <a:pt x="10397" y="4746"/>
                </a:cubicBezTo>
                <a:cubicBezTo>
                  <a:pt x="10357" y="4884"/>
                  <a:pt x="10148" y="5081"/>
                  <a:pt x="10038" y="5084"/>
                </a:cubicBezTo>
                <a:cubicBezTo>
                  <a:pt x="9987" y="5085"/>
                  <a:pt x="9951" y="5136"/>
                  <a:pt x="9942" y="5225"/>
                </a:cubicBezTo>
                <a:cubicBezTo>
                  <a:pt x="9933" y="5307"/>
                  <a:pt x="9900" y="5363"/>
                  <a:pt x="9858" y="5363"/>
                </a:cubicBezTo>
                <a:cubicBezTo>
                  <a:pt x="9819" y="5363"/>
                  <a:pt x="9776" y="5407"/>
                  <a:pt x="9761" y="5463"/>
                </a:cubicBezTo>
                <a:cubicBezTo>
                  <a:pt x="9743" y="5532"/>
                  <a:pt x="9703" y="5560"/>
                  <a:pt x="9632" y="5549"/>
                </a:cubicBezTo>
                <a:cubicBezTo>
                  <a:pt x="9554" y="5537"/>
                  <a:pt x="9526" y="5557"/>
                  <a:pt x="9526" y="5636"/>
                </a:cubicBezTo>
                <a:cubicBezTo>
                  <a:pt x="9526" y="5700"/>
                  <a:pt x="9483" y="5759"/>
                  <a:pt x="9415" y="5787"/>
                </a:cubicBezTo>
                <a:cubicBezTo>
                  <a:pt x="9354" y="5812"/>
                  <a:pt x="9294" y="5880"/>
                  <a:pt x="9280" y="5938"/>
                </a:cubicBezTo>
                <a:cubicBezTo>
                  <a:pt x="9265" y="5995"/>
                  <a:pt x="9224" y="6041"/>
                  <a:pt x="9189" y="6041"/>
                </a:cubicBezTo>
                <a:cubicBezTo>
                  <a:pt x="9154" y="6041"/>
                  <a:pt x="9104" y="6094"/>
                  <a:pt x="9078" y="6156"/>
                </a:cubicBezTo>
                <a:cubicBezTo>
                  <a:pt x="9051" y="6219"/>
                  <a:pt x="9001" y="6263"/>
                  <a:pt x="8969" y="6256"/>
                </a:cubicBezTo>
                <a:cubicBezTo>
                  <a:pt x="8937" y="6249"/>
                  <a:pt x="8892" y="6299"/>
                  <a:pt x="8867" y="6368"/>
                </a:cubicBezTo>
                <a:cubicBezTo>
                  <a:pt x="8842" y="6438"/>
                  <a:pt x="8790" y="6493"/>
                  <a:pt x="8753" y="6493"/>
                </a:cubicBezTo>
                <a:cubicBezTo>
                  <a:pt x="8715" y="6493"/>
                  <a:pt x="8677" y="6547"/>
                  <a:pt x="8668" y="6609"/>
                </a:cubicBezTo>
                <a:cubicBezTo>
                  <a:pt x="8656" y="6698"/>
                  <a:pt x="8628" y="6719"/>
                  <a:pt x="8536" y="6705"/>
                </a:cubicBezTo>
                <a:cubicBezTo>
                  <a:pt x="8471" y="6696"/>
                  <a:pt x="8433" y="6705"/>
                  <a:pt x="8452" y="6725"/>
                </a:cubicBezTo>
                <a:cubicBezTo>
                  <a:pt x="8500" y="6777"/>
                  <a:pt x="8403" y="6950"/>
                  <a:pt x="8325" y="6950"/>
                </a:cubicBezTo>
                <a:cubicBezTo>
                  <a:pt x="8289" y="6950"/>
                  <a:pt x="8252" y="7000"/>
                  <a:pt x="8244" y="7062"/>
                </a:cubicBezTo>
                <a:cubicBezTo>
                  <a:pt x="8233" y="7143"/>
                  <a:pt x="8199" y="7174"/>
                  <a:pt x="8123" y="7171"/>
                </a:cubicBezTo>
                <a:cubicBezTo>
                  <a:pt x="8065" y="7169"/>
                  <a:pt x="8027" y="7178"/>
                  <a:pt x="8039" y="7190"/>
                </a:cubicBezTo>
                <a:cubicBezTo>
                  <a:pt x="8087" y="7242"/>
                  <a:pt x="7960" y="7402"/>
                  <a:pt x="7870" y="7402"/>
                </a:cubicBezTo>
                <a:cubicBezTo>
                  <a:pt x="7815" y="7402"/>
                  <a:pt x="7789" y="7423"/>
                  <a:pt x="7807" y="7454"/>
                </a:cubicBezTo>
                <a:cubicBezTo>
                  <a:pt x="7844" y="7517"/>
                  <a:pt x="7534" y="7855"/>
                  <a:pt x="7440" y="7855"/>
                </a:cubicBezTo>
                <a:cubicBezTo>
                  <a:pt x="7388" y="7855"/>
                  <a:pt x="7374" y="7957"/>
                  <a:pt x="7383" y="8346"/>
                </a:cubicBezTo>
                <a:cubicBezTo>
                  <a:pt x="7393" y="8846"/>
                  <a:pt x="7359" y="9011"/>
                  <a:pt x="7241" y="9011"/>
                </a:cubicBezTo>
                <a:cubicBezTo>
                  <a:pt x="7205" y="9011"/>
                  <a:pt x="7168" y="9065"/>
                  <a:pt x="7160" y="9127"/>
                </a:cubicBezTo>
                <a:cubicBezTo>
                  <a:pt x="7150" y="9200"/>
                  <a:pt x="7108" y="9245"/>
                  <a:pt x="7039" y="9255"/>
                </a:cubicBezTo>
                <a:cubicBezTo>
                  <a:pt x="6981" y="9264"/>
                  <a:pt x="6934" y="9305"/>
                  <a:pt x="6934" y="9345"/>
                </a:cubicBezTo>
                <a:cubicBezTo>
                  <a:pt x="6934" y="9386"/>
                  <a:pt x="6879" y="9441"/>
                  <a:pt x="6814" y="9467"/>
                </a:cubicBezTo>
                <a:cubicBezTo>
                  <a:pt x="6749" y="9494"/>
                  <a:pt x="6702" y="9542"/>
                  <a:pt x="6708" y="9576"/>
                </a:cubicBezTo>
                <a:cubicBezTo>
                  <a:pt x="6715" y="9611"/>
                  <a:pt x="6678" y="9659"/>
                  <a:pt x="6624" y="9686"/>
                </a:cubicBezTo>
                <a:cubicBezTo>
                  <a:pt x="6570" y="9712"/>
                  <a:pt x="6503" y="9782"/>
                  <a:pt x="6479" y="9840"/>
                </a:cubicBezTo>
                <a:cubicBezTo>
                  <a:pt x="6455" y="9898"/>
                  <a:pt x="6404" y="9943"/>
                  <a:pt x="6362" y="9939"/>
                </a:cubicBezTo>
                <a:cubicBezTo>
                  <a:pt x="6320" y="9936"/>
                  <a:pt x="6287" y="9968"/>
                  <a:pt x="6290" y="10013"/>
                </a:cubicBezTo>
                <a:cubicBezTo>
                  <a:pt x="6293" y="10058"/>
                  <a:pt x="6253" y="10116"/>
                  <a:pt x="6199" y="10142"/>
                </a:cubicBezTo>
                <a:cubicBezTo>
                  <a:pt x="6145" y="10167"/>
                  <a:pt x="6079" y="10235"/>
                  <a:pt x="6055" y="10293"/>
                </a:cubicBezTo>
                <a:cubicBezTo>
                  <a:pt x="6029" y="10354"/>
                  <a:pt x="5978" y="10392"/>
                  <a:pt x="5928" y="10383"/>
                </a:cubicBezTo>
                <a:cubicBezTo>
                  <a:pt x="5869" y="10372"/>
                  <a:pt x="5846" y="10393"/>
                  <a:pt x="5856" y="10456"/>
                </a:cubicBezTo>
                <a:cubicBezTo>
                  <a:pt x="5865" y="10512"/>
                  <a:pt x="5831" y="10567"/>
                  <a:pt x="5766" y="10598"/>
                </a:cubicBezTo>
                <a:cubicBezTo>
                  <a:pt x="5685" y="10636"/>
                  <a:pt x="5659" y="10684"/>
                  <a:pt x="5666" y="10800"/>
                </a:cubicBezTo>
                <a:cubicBezTo>
                  <a:pt x="5680" y="11020"/>
                  <a:pt x="5632" y="11076"/>
                  <a:pt x="5420" y="11076"/>
                </a:cubicBezTo>
                <a:lnTo>
                  <a:pt x="5233" y="11076"/>
                </a:lnTo>
                <a:lnTo>
                  <a:pt x="5242" y="11503"/>
                </a:lnTo>
                <a:cubicBezTo>
                  <a:pt x="5249" y="11815"/>
                  <a:pt x="5267" y="11934"/>
                  <a:pt x="5311" y="11934"/>
                </a:cubicBezTo>
                <a:cubicBezTo>
                  <a:pt x="5377" y="11934"/>
                  <a:pt x="5499" y="12131"/>
                  <a:pt x="5438" y="12139"/>
                </a:cubicBezTo>
                <a:cubicBezTo>
                  <a:pt x="5417" y="12142"/>
                  <a:pt x="5454" y="12159"/>
                  <a:pt x="5519" y="12178"/>
                </a:cubicBezTo>
                <a:cubicBezTo>
                  <a:pt x="5616" y="12206"/>
                  <a:pt x="5640" y="12253"/>
                  <a:pt x="5663" y="12438"/>
                </a:cubicBezTo>
                <a:cubicBezTo>
                  <a:pt x="5679" y="12561"/>
                  <a:pt x="5696" y="12642"/>
                  <a:pt x="5700" y="12618"/>
                </a:cubicBezTo>
                <a:cubicBezTo>
                  <a:pt x="5713" y="12533"/>
                  <a:pt x="5847" y="12702"/>
                  <a:pt x="5847" y="12804"/>
                </a:cubicBezTo>
                <a:cubicBezTo>
                  <a:pt x="5847" y="12861"/>
                  <a:pt x="5861" y="12892"/>
                  <a:pt x="5877" y="12875"/>
                </a:cubicBezTo>
                <a:cubicBezTo>
                  <a:pt x="5894" y="12857"/>
                  <a:pt x="5946" y="12866"/>
                  <a:pt x="5995" y="12894"/>
                </a:cubicBezTo>
                <a:cubicBezTo>
                  <a:pt x="6058" y="12930"/>
                  <a:pt x="6085" y="12998"/>
                  <a:pt x="6085" y="13138"/>
                </a:cubicBezTo>
                <a:cubicBezTo>
                  <a:pt x="6085" y="13303"/>
                  <a:pt x="6101" y="13339"/>
                  <a:pt x="6190" y="13353"/>
                </a:cubicBezTo>
                <a:cubicBezTo>
                  <a:pt x="6249" y="13363"/>
                  <a:pt x="6290" y="13399"/>
                  <a:pt x="6284" y="13433"/>
                </a:cubicBezTo>
                <a:cubicBezTo>
                  <a:pt x="6277" y="13468"/>
                  <a:pt x="6324" y="13516"/>
                  <a:pt x="6389" y="13543"/>
                </a:cubicBezTo>
                <a:cubicBezTo>
                  <a:pt x="6511" y="13592"/>
                  <a:pt x="6530" y="13679"/>
                  <a:pt x="6510" y="14085"/>
                </a:cubicBezTo>
                <a:cubicBezTo>
                  <a:pt x="6502" y="14239"/>
                  <a:pt x="6510" y="14246"/>
                  <a:pt x="6663" y="14239"/>
                </a:cubicBezTo>
                <a:cubicBezTo>
                  <a:pt x="6905" y="14230"/>
                  <a:pt x="6934" y="14271"/>
                  <a:pt x="6934" y="14628"/>
                </a:cubicBezTo>
                <a:cubicBezTo>
                  <a:pt x="6934" y="14929"/>
                  <a:pt x="6926" y="14955"/>
                  <a:pt x="6805" y="15023"/>
                </a:cubicBezTo>
                <a:cubicBezTo>
                  <a:pt x="6733" y="15063"/>
                  <a:pt x="6683" y="15115"/>
                  <a:pt x="6696" y="15139"/>
                </a:cubicBezTo>
                <a:cubicBezTo>
                  <a:pt x="6709" y="15162"/>
                  <a:pt x="6675" y="15188"/>
                  <a:pt x="6618" y="15196"/>
                </a:cubicBezTo>
                <a:cubicBezTo>
                  <a:pt x="6554" y="15206"/>
                  <a:pt x="6510" y="15252"/>
                  <a:pt x="6500" y="15318"/>
                </a:cubicBezTo>
                <a:cubicBezTo>
                  <a:pt x="6492" y="15378"/>
                  <a:pt x="6444" y="15442"/>
                  <a:pt x="6392" y="15457"/>
                </a:cubicBezTo>
                <a:cubicBezTo>
                  <a:pt x="6338" y="15472"/>
                  <a:pt x="6296" y="15524"/>
                  <a:pt x="6296" y="15582"/>
                </a:cubicBezTo>
                <a:cubicBezTo>
                  <a:pt x="6296" y="15645"/>
                  <a:pt x="6262" y="15687"/>
                  <a:pt x="6202" y="15694"/>
                </a:cubicBezTo>
                <a:cubicBezTo>
                  <a:pt x="6151" y="15700"/>
                  <a:pt x="6022" y="15716"/>
                  <a:pt x="5919" y="15730"/>
                </a:cubicBezTo>
                <a:cubicBezTo>
                  <a:pt x="5817" y="15743"/>
                  <a:pt x="5711" y="15733"/>
                  <a:pt x="5685" y="15710"/>
                </a:cubicBezTo>
                <a:cubicBezTo>
                  <a:pt x="5658" y="15687"/>
                  <a:pt x="5546" y="15672"/>
                  <a:pt x="5438" y="15675"/>
                </a:cubicBezTo>
                <a:cubicBezTo>
                  <a:pt x="5288" y="15680"/>
                  <a:pt x="5235" y="15704"/>
                  <a:pt x="5218" y="15774"/>
                </a:cubicBezTo>
                <a:cubicBezTo>
                  <a:pt x="5205" y="15826"/>
                  <a:pt x="5153" y="15879"/>
                  <a:pt x="5100" y="15893"/>
                </a:cubicBezTo>
                <a:cubicBezTo>
                  <a:pt x="5048" y="15908"/>
                  <a:pt x="4997" y="15969"/>
                  <a:pt x="4989" y="16028"/>
                </a:cubicBezTo>
                <a:cubicBezTo>
                  <a:pt x="4980" y="16096"/>
                  <a:pt x="4938" y="16143"/>
                  <a:pt x="4872" y="16153"/>
                </a:cubicBezTo>
                <a:cubicBezTo>
                  <a:pt x="4781" y="16167"/>
                  <a:pt x="4766" y="16197"/>
                  <a:pt x="4772" y="16369"/>
                </a:cubicBezTo>
                <a:cubicBezTo>
                  <a:pt x="4776" y="16479"/>
                  <a:pt x="4798" y="16582"/>
                  <a:pt x="4820" y="16597"/>
                </a:cubicBezTo>
                <a:cubicBezTo>
                  <a:pt x="4842" y="16611"/>
                  <a:pt x="4847" y="16647"/>
                  <a:pt x="4829" y="16677"/>
                </a:cubicBezTo>
                <a:cubicBezTo>
                  <a:pt x="4812" y="16707"/>
                  <a:pt x="4793" y="16800"/>
                  <a:pt x="4790" y="16886"/>
                </a:cubicBezTo>
                <a:cubicBezTo>
                  <a:pt x="4787" y="17009"/>
                  <a:pt x="4765" y="17046"/>
                  <a:pt x="4679" y="17059"/>
                </a:cubicBezTo>
                <a:cubicBezTo>
                  <a:pt x="4580" y="17074"/>
                  <a:pt x="4570" y="17100"/>
                  <a:pt x="4583" y="17313"/>
                </a:cubicBezTo>
                <a:cubicBezTo>
                  <a:pt x="4593" y="17492"/>
                  <a:pt x="4578" y="17547"/>
                  <a:pt x="4525" y="17547"/>
                </a:cubicBezTo>
                <a:cubicBezTo>
                  <a:pt x="4476" y="17547"/>
                  <a:pt x="4454" y="17476"/>
                  <a:pt x="4444" y="17306"/>
                </a:cubicBezTo>
                <a:cubicBezTo>
                  <a:pt x="4422" y="16946"/>
                  <a:pt x="4339" y="17020"/>
                  <a:pt x="4339" y="17399"/>
                </a:cubicBezTo>
                <a:cubicBezTo>
                  <a:pt x="4339" y="17692"/>
                  <a:pt x="4328" y="17735"/>
                  <a:pt x="4242" y="17759"/>
                </a:cubicBezTo>
                <a:cubicBezTo>
                  <a:pt x="4183" y="17776"/>
                  <a:pt x="4154" y="17815"/>
                  <a:pt x="4170" y="17859"/>
                </a:cubicBezTo>
                <a:cubicBezTo>
                  <a:pt x="4187" y="17906"/>
                  <a:pt x="4149" y="17949"/>
                  <a:pt x="4056" y="17984"/>
                </a:cubicBezTo>
                <a:cubicBezTo>
                  <a:pt x="3967" y="18017"/>
                  <a:pt x="3918" y="18066"/>
                  <a:pt x="3926" y="18116"/>
                </a:cubicBezTo>
                <a:cubicBezTo>
                  <a:pt x="3934" y="18165"/>
                  <a:pt x="3894" y="18206"/>
                  <a:pt x="3821" y="18225"/>
                </a:cubicBezTo>
                <a:cubicBezTo>
                  <a:pt x="3703" y="18256"/>
                  <a:pt x="3643" y="18448"/>
                  <a:pt x="3733" y="18507"/>
                </a:cubicBezTo>
                <a:cubicBezTo>
                  <a:pt x="3756" y="18522"/>
                  <a:pt x="3758" y="18562"/>
                  <a:pt x="3740" y="18594"/>
                </a:cubicBezTo>
                <a:cubicBezTo>
                  <a:pt x="3721" y="18626"/>
                  <a:pt x="3705" y="18710"/>
                  <a:pt x="3703" y="18780"/>
                </a:cubicBezTo>
                <a:cubicBezTo>
                  <a:pt x="3701" y="18879"/>
                  <a:pt x="3677" y="18906"/>
                  <a:pt x="3595" y="18902"/>
                </a:cubicBezTo>
                <a:cubicBezTo>
                  <a:pt x="3502" y="18899"/>
                  <a:pt x="3490" y="18923"/>
                  <a:pt x="3490" y="19105"/>
                </a:cubicBezTo>
                <a:cubicBezTo>
                  <a:pt x="3490" y="19270"/>
                  <a:pt x="3510" y="19319"/>
                  <a:pt x="3595" y="19358"/>
                </a:cubicBezTo>
                <a:cubicBezTo>
                  <a:pt x="3653" y="19386"/>
                  <a:pt x="3706" y="19442"/>
                  <a:pt x="3709" y="19484"/>
                </a:cubicBezTo>
                <a:cubicBezTo>
                  <a:pt x="3713" y="19525"/>
                  <a:pt x="3718" y="19589"/>
                  <a:pt x="3721" y="19625"/>
                </a:cubicBezTo>
                <a:cubicBezTo>
                  <a:pt x="3724" y="19661"/>
                  <a:pt x="3763" y="19684"/>
                  <a:pt x="3809" y="19676"/>
                </a:cubicBezTo>
                <a:cubicBezTo>
                  <a:pt x="3881" y="19664"/>
                  <a:pt x="3893" y="19713"/>
                  <a:pt x="3905" y="20052"/>
                </a:cubicBezTo>
                <a:cubicBezTo>
                  <a:pt x="3919" y="20434"/>
                  <a:pt x="3971" y="20553"/>
                  <a:pt x="4026" y="20328"/>
                </a:cubicBezTo>
                <a:cubicBezTo>
                  <a:pt x="4070" y="20147"/>
                  <a:pt x="4160" y="20298"/>
                  <a:pt x="4143" y="20524"/>
                </a:cubicBezTo>
                <a:cubicBezTo>
                  <a:pt x="4131" y="20681"/>
                  <a:pt x="4106" y="20720"/>
                  <a:pt x="4023" y="20733"/>
                </a:cubicBezTo>
                <a:cubicBezTo>
                  <a:pt x="3928" y="20747"/>
                  <a:pt x="3918" y="20782"/>
                  <a:pt x="3905" y="21112"/>
                </a:cubicBezTo>
                <a:cubicBezTo>
                  <a:pt x="3896" y="21352"/>
                  <a:pt x="3872" y="21469"/>
                  <a:pt x="3836" y="21462"/>
                </a:cubicBezTo>
                <a:cubicBezTo>
                  <a:pt x="3806" y="21456"/>
                  <a:pt x="3769" y="21485"/>
                  <a:pt x="3755" y="21526"/>
                </a:cubicBezTo>
                <a:cubicBezTo>
                  <a:pt x="3731" y="21591"/>
                  <a:pt x="4826" y="21600"/>
                  <a:pt x="12664" y="21600"/>
                </a:cubicBezTo>
                <a:lnTo>
                  <a:pt x="21600" y="21600"/>
                </a:lnTo>
                <a:lnTo>
                  <a:pt x="21600" y="0"/>
                </a:lnTo>
                <a:lnTo>
                  <a:pt x="18487" y="0"/>
                </a:lnTo>
                <a:close/>
                <a:moveTo>
                  <a:pt x="738" y="18922"/>
                </a:moveTo>
                <a:lnTo>
                  <a:pt x="476" y="18941"/>
                </a:lnTo>
                <a:lnTo>
                  <a:pt x="464" y="19150"/>
                </a:lnTo>
                <a:lnTo>
                  <a:pt x="449" y="19358"/>
                </a:lnTo>
                <a:lnTo>
                  <a:pt x="223" y="19374"/>
                </a:lnTo>
                <a:lnTo>
                  <a:pt x="0" y="19391"/>
                </a:lnTo>
                <a:lnTo>
                  <a:pt x="0" y="20495"/>
                </a:lnTo>
                <a:lnTo>
                  <a:pt x="0" y="21600"/>
                </a:lnTo>
                <a:lnTo>
                  <a:pt x="102" y="21600"/>
                </a:lnTo>
                <a:lnTo>
                  <a:pt x="409" y="21590"/>
                </a:lnTo>
                <a:cubicBezTo>
                  <a:pt x="671" y="21581"/>
                  <a:pt x="825" y="21554"/>
                  <a:pt x="837" y="21517"/>
                </a:cubicBezTo>
                <a:cubicBezTo>
                  <a:pt x="848" y="21483"/>
                  <a:pt x="798" y="21449"/>
                  <a:pt x="723" y="21439"/>
                </a:cubicBezTo>
                <a:cubicBezTo>
                  <a:pt x="650" y="21431"/>
                  <a:pt x="594" y="21399"/>
                  <a:pt x="599" y="21369"/>
                </a:cubicBezTo>
                <a:cubicBezTo>
                  <a:pt x="638" y="21141"/>
                  <a:pt x="611" y="20774"/>
                  <a:pt x="551" y="20710"/>
                </a:cubicBezTo>
                <a:cubicBezTo>
                  <a:pt x="533" y="20691"/>
                  <a:pt x="544" y="20644"/>
                  <a:pt x="575" y="20604"/>
                </a:cubicBezTo>
                <a:cubicBezTo>
                  <a:pt x="606" y="20565"/>
                  <a:pt x="634" y="20472"/>
                  <a:pt x="635" y="20399"/>
                </a:cubicBezTo>
                <a:cubicBezTo>
                  <a:pt x="637" y="20300"/>
                  <a:pt x="664" y="20260"/>
                  <a:pt x="741" y="20248"/>
                </a:cubicBezTo>
                <a:cubicBezTo>
                  <a:pt x="834" y="20234"/>
                  <a:pt x="846" y="20201"/>
                  <a:pt x="858" y="19898"/>
                </a:cubicBezTo>
                <a:cubicBezTo>
                  <a:pt x="871" y="19592"/>
                  <a:pt x="882" y="19559"/>
                  <a:pt x="979" y="19545"/>
                </a:cubicBezTo>
                <a:cubicBezTo>
                  <a:pt x="1044" y="19535"/>
                  <a:pt x="1084" y="19495"/>
                  <a:pt x="1084" y="19439"/>
                </a:cubicBezTo>
                <a:cubicBezTo>
                  <a:pt x="1084" y="19389"/>
                  <a:pt x="1117" y="19319"/>
                  <a:pt x="1156" y="19285"/>
                </a:cubicBezTo>
                <a:cubicBezTo>
                  <a:pt x="1251" y="19201"/>
                  <a:pt x="1245" y="19141"/>
                  <a:pt x="1144" y="19150"/>
                </a:cubicBezTo>
                <a:cubicBezTo>
                  <a:pt x="1097" y="19154"/>
                  <a:pt x="1067" y="19127"/>
                  <a:pt x="1075" y="19089"/>
                </a:cubicBezTo>
                <a:cubicBezTo>
                  <a:pt x="1101" y="18954"/>
                  <a:pt x="1001" y="18904"/>
                  <a:pt x="738" y="18922"/>
                </a:cubicBezTo>
                <a:close/>
              </a:path>
            </a:pathLst>
          </a:custGeom>
          <a:ln w="12700">
            <a:miter lim="400000"/>
          </a:ln>
        </p:spPr>
      </p:pic>
      <p:pic>
        <p:nvPicPr>
          <p:cNvPr id="755" name="timg.jpeg" descr="timg.jpeg"/>
          <p:cNvPicPr>
            <a:picLocks noChangeAspect="1"/>
          </p:cNvPicPr>
          <p:nvPr/>
        </p:nvPicPr>
        <p:blipFill>
          <a:blip r:embed="rId4">
            <a:extLst/>
          </a:blip>
          <a:srcRect r="843"/>
          <a:stretch>
            <a:fillRect/>
          </a:stretch>
        </p:blipFill>
        <p:spPr>
          <a:xfrm>
            <a:off x="3338665" y="2843520"/>
            <a:ext cx="4232276" cy="3009504"/>
          </a:xfrm>
          <a:custGeom>
            <a:avLst/>
            <a:gdLst/>
            <a:ahLst/>
            <a:cxnLst>
              <a:cxn ang="0">
                <a:pos x="wd2" y="hd2"/>
              </a:cxn>
              <a:cxn ang="5400000">
                <a:pos x="wd2" y="hd2"/>
              </a:cxn>
              <a:cxn ang="10800000">
                <a:pos x="wd2" y="hd2"/>
              </a:cxn>
              <a:cxn ang="16200000">
                <a:pos x="wd2" y="hd2"/>
              </a:cxn>
            </a:cxnLst>
            <a:rect l="0" t="0" r="r" b="b"/>
            <a:pathLst>
              <a:path w="21600" h="21600" extrusionOk="0">
                <a:moveTo>
                  <a:pt x="9496" y="0"/>
                </a:moveTo>
                <a:lnTo>
                  <a:pt x="9481" y="228"/>
                </a:lnTo>
                <a:cubicBezTo>
                  <a:pt x="9469" y="431"/>
                  <a:pt x="9455" y="457"/>
                  <a:pt x="9340" y="476"/>
                </a:cubicBezTo>
                <a:cubicBezTo>
                  <a:pt x="9268" y="487"/>
                  <a:pt x="9195" y="534"/>
                  <a:pt x="9176" y="581"/>
                </a:cubicBezTo>
                <a:cubicBezTo>
                  <a:pt x="9157" y="628"/>
                  <a:pt x="9085" y="667"/>
                  <a:pt x="9018" y="667"/>
                </a:cubicBezTo>
                <a:cubicBezTo>
                  <a:pt x="8948" y="667"/>
                  <a:pt x="8884" y="706"/>
                  <a:pt x="8870" y="758"/>
                </a:cubicBezTo>
                <a:cubicBezTo>
                  <a:pt x="8837" y="878"/>
                  <a:pt x="8589" y="878"/>
                  <a:pt x="8556" y="758"/>
                </a:cubicBezTo>
                <a:cubicBezTo>
                  <a:pt x="8523" y="636"/>
                  <a:pt x="8370" y="641"/>
                  <a:pt x="8305" y="766"/>
                </a:cubicBezTo>
                <a:cubicBezTo>
                  <a:pt x="8258" y="856"/>
                  <a:pt x="8122" y="868"/>
                  <a:pt x="7103" y="869"/>
                </a:cubicBezTo>
                <a:lnTo>
                  <a:pt x="5957" y="872"/>
                </a:lnTo>
                <a:lnTo>
                  <a:pt x="5945" y="1088"/>
                </a:lnTo>
                <a:cubicBezTo>
                  <a:pt x="5936" y="1231"/>
                  <a:pt x="5911" y="1306"/>
                  <a:pt x="5868" y="1307"/>
                </a:cubicBezTo>
                <a:cubicBezTo>
                  <a:pt x="5832" y="1308"/>
                  <a:pt x="5776" y="1331"/>
                  <a:pt x="5744" y="1359"/>
                </a:cubicBezTo>
                <a:cubicBezTo>
                  <a:pt x="5711" y="1388"/>
                  <a:pt x="5667" y="1381"/>
                  <a:pt x="5639" y="1342"/>
                </a:cubicBezTo>
                <a:cubicBezTo>
                  <a:pt x="5565" y="1238"/>
                  <a:pt x="5443" y="1262"/>
                  <a:pt x="5362" y="1396"/>
                </a:cubicBezTo>
                <a:cubicBezTo>
                  <a:pt x="5302" y="1493"/>
                  <a:pt x="5232" y="1518"/>
                  <a:pt x="5019" y="1518"/>
                </a:cubicBezTo>
                <a:cubicBezTo>
                  <a:pt x="4822" y="1518"/>
                  <a:pt x="4748" y="1542"/>
                  <a:pt x="4730" y="1609"/>
                </a:cubicBezTo>
                <a:cubicBezTo>
                  <a:pt x="4708" y="1687"/>
                  <a:pt x="4536" y="1698"/>
                  <a:pt x="3547" y="1698"/>
                </a:cubicBezTo>
                <a:cubicBezTo>
                  <a:pt x="2704" y="1698"/>
                  <a:pt x="2375" y="1719"/>
                  <a:pt x="2337" y="1772"/>
                </a:cubicBezTo>
                <a:cubicBezTo>
                  <a:pt x="2297" y="1828"/>
                  <a:pt x="2274" y="1828"/>
                  <a:pt x="2234" y="1772"/>
                </a:cubicBezTo>
                <a:cubicBezTo>
                  <a:pt x="2162" y="1671"/>
                  <a:pt x="1811" y="1676"/>
                  <a:pt x="1811" y="1777"/>
                </a:cubicBezTo>
                <a:cubicBezTo>
                  <a:pt x="1811" y="1821"/>
                  <a:pt x="1871" y="1882"/>
                  <a:pt x="1944" y="1914"/>
                </a:cubicBezTo>
                <a:cubicBezTo>
                  <a:pt x="2106" y="1984"/>
                  <a:pt x="2110" y="2098"/>
                  <a:pt x="1951" y="2079"/>
                </a:cubicBezTo>
                <a:cubicBezTo>
                  <a:pt x="1888" y="2072"/>
                  <a:pt x="1806" y="2105"/>
                  <a:pt x="1768" y="2153"/>
                </a:cubicBezTo>
                <a:cubicBezTo>
                  <a:pt x="1715" y="2221"/>
                  <a:pt x="1666" y="2230"/>
                  <a:pt x="1554" y="2185"/>
                </a:cubicBezTo>
                <a:cubicBezTo>
                  <a:pt x="1431" y="2135"/>
                  <a:pt x="1391" y="2143"/>
                  <a:pt x="1315" y="2245"/>
                </a:cubicBezTo>
                <a:cubicBezTo>
                  <a:pt x="1264" y="2311"/>
                  <a:pt x="1209" y="2367"/>
                  <a:pt x="1189" y="2367"/>
                </a:cubicBezTo>
                <a:cubicBezTo>
                  <a:pt x="1169" y="2367"/>
                  <a:pt x="1126" y="2414"/>
                  <a:pt x="1094" y="2472"/>
                </a:cubicBezTo>
                <a:cubicBezTo>
                  <a:pt x="1038" y="2574"/>
                  <a:pt x="1033" y="2575"/>
                  <a:pt x="976" y="2472"/>
                </a:cubicBezTo>
                <a:cubicBezTo>
                  <a:pt x="925" y="2379"/>
                  <a:pt x="913" y="2375"/>
                  <a:pt x="891" y="2455"/>
                </a:cubicBezTo>
                <a:cubicBezTo>
                  <a:pt x="871" y="2530"/>
                  <a:pt x="782" y="2549"/>
                  <a:pt x="433" y="2549"/>
                </a:cubicBezTo>
                <a:lnTo>
                  <a:pt x="0" y="2549"/>
                </a:lnTo>
                <a:lnTo>
                  <a:pt x="0" y="10801"/>
                </a:lnTo>
                <a:lnTo>
                  <a:pt x="0" y="12075"/>
                </a:lnTo>
                <a:lnTo>
                  <a:pt x="0" y="21600"/>
                </a:lnTo>
                <a:lnTo>
                  <a:pt x="4116" y="21600"/>
                </a:lnTo>
                <a:lnTo>
                  <a:pt x="8234" y="21600"/>
                </a:lnTo>
                <a:lnTo>
                  <a:pt x="8234" y="21401"/>
                </a:lnTo>
                <a:cubicBezTo>
                  <a:pt x="8234" y="21180"/>
                  <a:pt x="8338" y="20996"/>
                  <a:pt x="8434" y="21047"/>
                </a:cubicBezTo>
                <a:cubicBezTo>
                  <a:pt x="8467" y="21065"/>
                  <a:pt x="8488" y="21050"/>
                  <a:pt x="8483" y="21013"/>
                </a:cubicBezTo>
                <a:cubicBezTo>
                  <a:pt x="8473" y="20946"/>
                  <a:pt x="8536" y="20941"/>
                  <a:pt x="8659" y="20996"/>
                </a:cubicBezTo>
                <a:cubicBezTo>
                  <a:pt x="8717" y="21022"/>
                  <a:pt x="8751" y="20993"/>
                  <a:pt x="8801" y="20874"/>
                </a:cubicBezTo>
                <a:cubicBezTo>
                  <a:pt x="8865" y="20721"/>
                  <a:pt x="8871" y="20719"/>
                  <a:pt x="9167" y="20717"/>
                </a:cubicBezTo>
                <a:cubicBezTo>
                  <a:pt x="9399" y="20716"/>
                  <a:pt x="9456" y="20702"/>
                  <a:pt x="9404" y="20660"/>
                </a:cubicBezTo>
                <a:cubicBezTo>
                  <a:pt x="9341" y="20608"/>
                  <a:pt x="9340" y="20600"/>
                  <a:pt x="9400" y="20506"/>
                </a:cubicBezTo>
                <a:cubicBezTo>
                  <a:pt x="9452" y="20426"/>
                  <a:pt x="9515" y="20406"/>
                  <a:pt x="9731" y="20406"/>
                </a:cubicBezTo>
                <a:cubicBezTo>
                  <a:pt x="9966" y="20406"/>
                  <a:pt x="9999" y="20393"/>
                  <a:pt x="10016" y="20301"/>
                </a:cubicBezTo>
                <a:cubicBezTo>
                  <a:pt x="10031" y="20222"/>
                  <a:pt x="10067" y="20199"/>
                  <a:pt x="10166" y="20199"/>
                </a:cubicBezTo>
                <a:cubicBezTo>
                  <a:pt x="10281" y="20199"/>
                  <a:pt x="10298" y="20182"/>
                  <a:pt x="10308" y="20056"/>
                </a:cubicBezTo>
                <a:cubicBezTo>
                  <a:pt x="10318" y="19929"/>
                  <a:pt x="10338" y="19908"/>
                  <a:pt x="10486" y="19885"/>
                </a:cubicBezTo>
                <a:cubicBezTo>
                  <a:pt x="10577" y="19871"/>
                  <a:pt x="10646" y="19837"/>
                  <a:pt x="10640" y="19808"/>
                </a:cubicBezTo>
                <a:cubicBezTo>
                  <a:pt x="10634" y="19780"/>
                  <a:pt x="10681" y="19741"/>
                  <a:pt x="10745" y="19723"/>
                </a:cubicBezTo>
                <a:cubicBezTo>
                  <a:pt x="10809" y="19704"/>
                  <a:pt x="10881" y="19663"/>
                  <a:pt x="10903" y="19632"/>
                </a:cubicBezTo>
                <a:cubicBezTo>
                  <a:pt x="10926" y="19600"/>
                  <a:pt x="10997" y="19575"/>
                  <a:pt x="11061" y="19575"/>
                </a:cubicBezTo>
                <a:cubicBezTo>
                  <a:pt x="11146" y="19575"/>
                  <a:pt x="11184" y="19546"/>
                  <a:pt x="11197" y="19475"/>
                </a:cubicBezTo>
                <a:cubicBezTo>
                  <a:pt x="11208" y="19416"/>
                  <a:pt x="11262" y="19363"/>
                  <a:pt x="11333" y="19341"/>
                </a:cubicBezTo>
                <a:cubicBezTo>
                  <a:pt x="11412" y="19317"/>
                  <a:pt x="11443" y="19282"/>
                  <a:pt x="11430" y="19233"/>
                </a:cubicBezTo>
                <a:cubicBezTo>
                  <a:pt x="11391" y="19090"/>
                  <a:pt x="11555" y="19056"/>
                  <a:pt x="12256" y="19056"/>
                </a:cubicBezTo>
                <a:cubicBezTo>
                  <a:pt x="12931" y="19056"/>
                  <a:pt x="12959" y="19051"/>
                  <a:pt x="12959" y="18954"/>
                </a:cubicBezTo>
                <a:cubicBezTo>
                  <a:pt x="12959" y="18863"/>
                  <a:pt x="12929" y="18851"/>
                  <a:pt x="12674" y="18837"/>
                </a:cubicBezTo>
                <a:cubicBezTo>
                  <a:pt x="12449" y="18825"/>
                  <a:pt x="12388" y="18804"/>
                  <a:pt x="12388" y="18743"/>
                </a:cubicBezTo>
                <a:cubicBezTo>
                  <a:pt x="12388" y="18682"/>
                  <a:pt x="12449" y="18664"/>
                  <a:pt x="12672" y="18652"/>
                </a:cubicBezTo>
                <a:lnTo>
                  <a:pt x="12955" y="18635"/>
                </a:lnTo>
                <a:lnTo>
                  <a:pt x="12967" y="18444"/>
                </a:lnTo>
                <a:lnTo>
                  <a:pt x="12977" y="18250"/>
                </a:lnTo>
                <a:lnTo>
                  <a:pt x="13557" y="18236"/>
                </a:lnTo>
                <a:lnTo>
                  <a:pt x="14136" y="18222"/>
                </a:lnTo>
                <a:lnTo>
                  <a:pt x="14148" y="18028"/>
                </a:lnTo>
                <a:cubicBezTo>
                  <a:pt x="14159" y="17845"/>
                  <a:pt x="14168" y="17833"/>
                  <a:pt x="14308" y="17809"/>
                </a:cubicBezTo>
                <a:cubicBezTo>
                  <a:pt x="14394" y="17794"/>
                  <a:pt x="14437" y="17769"/>
                  <a:pt x="14411" y="17746"/>
                </a:cubicBezTo>
                <a:cubicBezTo>
                  <a:pt x="14379" y="17717"/>
                  <a:pt x="14382" y="17665"/>
                  <a:pt x="14424" y="17549"/>
                </a:cubicBezTo>
                <a:lnTo>
                  <a:pt x="14478" y="17396"/>
                </a:lnTo>
                <a:lnTo>
                  <a:pt x="14900" y="17396"/>
                </a:lnTo>
                <a:lnTo>
                  <a:pt x="15323" y="17396"/>
                </a:lnTo>
                <a:lnTo>
                  <a:pt x="15323" y="17213"/>
                </a:lnTo>
                <a:cubicBezTo>
                  <a:pt x="15323" y="17011"/>
                  <a:pt x="15422" y="16896"/>
                  <a:pt x="15556" y="16946"/>
                </a:cubicBezTo>
                <a:cubicBezTo>
                  <a:pt x="15671" y="16988"/>
                  <a:pt x="15907" y="16828"/>
                  <a:pt x="15920" y="16698"/>
                </a:cubicBezTo>
                <a:cubicBezTo>
                  <a:pt x="15930" y="16602"/>
                  <a:pt x="15963" y="16585"/>
                  <a:pt x="16208" y="16561"/>
                </a:cubicBezTo>
                <a:cubicBezTo>
                  <a:pt x="16468" y="16535"/>
                  <a:pt x="16479" y="16530"/>
                  <a:pt x="16380" y="16470"/>
                </a:cubicBezTo>
                <a:cubicBezTo>
                  <a:pt x="16293" y="16416"/>
                  <a:pt x="16282" y="16391"/>
                  <a:pt x="16320" y="16327"/>
                </a:cubicBezTo>
                <a:cubicBezTo>
                  <a:pt x="16345" y="16285"/>
                  <a:pt x="16395" y="16251"/>
                  <a:pt x="16431" y="16251"/>
                </a:cubicBezTo>
                <a:cubicBezTo>
                  <a:pt x="16467" y="16251"/>
                  <a:pt x="16506" y="16215"/>
                  <a:pt x="16518" y="16171"/>
                </a:cubicBezTo>
                <a:cubicBezTo>
                  <a:pt x="16534" y="16110"/>
                  <a:pt x="16570" y="16098"/>
                  <a:pt x="16664" y="16122"/>
                </a:cubicBezTo>
                <a:cubicBezTo>
                  <a:pt x="16758" y="16147"/>
                  <a:pt x="16795" y="16136"/>
                  <a:pt x="16812" y="16074"/>
                </a:cubicBezTo>
                <a:cubicBezTo>
                  <a:pt x="16829" y="16010"/>
                  <a:pt x="16853" y="16004"/>
                  <a:pt x="16925" y="16043"/>
                </a:cubicBezTo>
                <a:cubicBezTo>
                  <a:pt x="16976" y="16070"/>
                  <a:pt x="17101" y="16077"/>
                  <a:pt x="17203" y="16060"/>
                </a:cubicBezTo>
                <a:cubicBezTo>
                  <a:pt x="17367" y="16032"/>
                  <a:pt x="17387" y="16016"/>
                  <a:pt x="17397" y="15895"/>
                </a:cubicBezTo>
                <a:cubicBezTo>
                  <a:pt x="17407" y="15772"/>
                  <a:pt x="17426" y="15758"/>
                  <a:pt x="17585" y="15744"/>
                </a:cubicBezTo>
                <a:cubicBezTo>
                  <a:pt x="17684" y="15735"/>
                  <a:pt x="17751" y="15706"/>
                  <a:pt x="17739" y="15678"/>
                </a:cubicBezTo>
                <a:cubicBezTo>
                  <a:pt x="17728" y="15651"/>
                  <a:pt x="17765" y="15607"/>
                  <a:pt x="17822" y="15578"/>
                </a:cubicBezTo>
                <a:cubicBezTo>
                  <a:pt x="17879" y="15550"/>
                  <a:pt x="17955" y="15501"/>
                  <a:pt x="17991" y="15473"/>
                </a:cubicBezTo>
                <a:cubicBezTo>
                  <a:pt x="18026" y="15444"/>
                  <a:pt x="18094" y="15422"/>
                  <a:pt x="18142" y="15422"/>
                </a:cubicBezTo>
                <a:cubicBezTo>
                  <a:pt x="18191" y="15422"/>
                  <a:pt x="18275" y="15388"/>
                  <a:pt x="18331" y="15348"/>
                </a:cubicBezTo>
                <a:cubicBezTo>
                  <a:pt x="18386" y="15307"/>
                  <a:pt x="18454" y="15286"/>
                  <a:pt x="18479" y="15299"/>
                </a:cubicBezTo>
                <a:cubicBezTo>
                  <a:pt x="18503" y="15312"/>
                  <a:pt x="18521" y="15288"/>
                  <a:pt x="18521" y="15248"/>
                </a:cubicBezTo>
                <a:cubicBezTo>
                  <a:pt x="18521" y="15208"/>
                  <a:pt x="18499" y="15179"/>
                  <a:pt x="18469" y="15182"/>
                </a:cubicBezTo>
                <a:cubicBezTo>
                  <a:pt x="18439" y="15186"/>
                  <a:pt x="18406" y="15161"/>
                  <a:pt x="18398" y="15128"/>
                </a:cubicBezTo>
                <a:cubicBezTo>
                  <a:pt x="18378" y="15051"/>
                  <a:pt x="18590" y="14903"/>
                  <a:pt x="18720" y="14903"/>
                </a:cubicBezTo>
                <a:cubicBezTo>
                  <a:pt x="18832" y="14903"/>
                  <a:pt x="18994" y="14801"/>
                  <a:pt x="19009" y="14721"/>
                </a:cubicBezTo>
                <a:cubicBezTo>
                  <a:pt x="19015" y="14691"/>
                  <a:pt x="19112" y="14677"/>
                  <a:pt x="19234" y="14687"/>
                </a:cubicBezTo>
                <a:cubicBezTo>
                  <a:pt x="19423" y="14702"/>
                  <a:pt x="19450" y="14690"/>
                  <a:pt x="19467" y="14598"/>
                </a:cubicBezTo>
                <a:cubicBezTo>
                  <a:pt x="19491" y="14469"/>
                  <a:pt x="19740" y="14356"/>
                  <a:pt x="19814" y="14442"/>
                </a:cubicBezTo>
                <a:cubicBezTo>
                  <a:pt x="19870" y="14508"/>
                  <a:pt x="19989" y="14458"/>
                  <a:pt x="19955" y="14382"/>
                </a:cubicBezTo>
                <a:cubicBezTo>
                  <a:pt x="19943" y="14353"/>
                  <a:pt x="19958" y="14318"/>
                  <a:pt x="19988" y="14302"/>
                </a:cubicBezTo>
                <a:cubicBezTo>
                  <a:pt x="20017" y="14286"/>
                  <a:pt x="20050" y="14226"/>
                  <a:pt x="20061" y="14171"/>
                </a:cubicBezTo>
                <a:cubicBezTo>
                  <a:pt x="20077" y="14083"/>
                  <a:pt x="20113" y="14071"/>
                  <a:pt x="20356" y="14071"/>
                </a:cubicBezTo>
                <a:lnTo>
                  <a:pt x="20634" y="14071"/>
                </a:lnTo>
                <a:lnTo>
                  <a:pt x="20646" y="13878"/>
                </a:lnTo>
                <a:cubicBezTo>
                  <a:pt x="20656" y="13715"/>
                  <a:pt x="20672" y="13679"/>
                  <a:pt x="20749" y="13664"/>
                </a:cubicBezTo>
                <a:cubicBezTo>
                  <a:pt x="20800" y="13655"/>
                  <a:pt x="20881" y="13597"/>
                  <a:pt x="20928" y="13536"/>
                </a:cubicBezTo>
                <a:cubicBezTo>
                  <a:pt x="20998" y="13444"/>
                  <a:pt x="21023" y="13435"/>
                  <a:pt x="21083" y="13488"/>
                </a:cubicBezTo>
                <a:cubicBezTo>
                  <a:pt x="21180" y="13573"/>
                  <a:pt x="21261" y="13575"/>
                  <a:pt x="21201" y="13490"/>
                </a:cubicBezTo>
                <a:cubicBezTo>
                  <a:pt x="21123" y="13380"/>
                  <a:pt x="21255" y="13240"/>
                  <a:pt x="21438" y="13240"/>
                </a:cubicBezTo>
                <a:lnTo>
                  <a:pt x="21600" y="13240"/>
                </a:lnTo>
                <a:lnTo>
                  <a:pt x="21600" y="12887"/>
                </a:lnTo>
                <a:cubicBezTo>
                  <a:pt x="21600" y="12687"/>
                  <a:pt x="21582" y="12508"/>
                  <a:pt x="21557" y="12473"/>
                </a:cubicBezTo>
                <a:cubicBezTo>
                  <a:pt x="21534" y="12440"/>
                  <a:pt x="21516" y="12329"/>
                  <a:pt x="21519" y="12223"/>
                </a:cubicBezTo>
                <a:cubicBezTo>
                  <a:pt x="21522" y="12117"/>
                  <a:pt x="21507" y="11998"/>
                  <a:pt x="21485" y="11961"/>
                </a:cubicBezTo>
                <a:cubicBezTo>
                  <a:pt x="21462" y="11923"/>
                  <a:pt x="21453" y="11858"/>
                  <a:pt x="21464" y="11815"/>
                </a:cubicBezTo>
                <a:cubicBezTo>
                  <a:pt x="21476" y="11773"/>
                  <a:pt x="21475" y="11738"/>
                  <a:pt x="21460" y="11741"/>
                </a:cubicBezTo>
                <a:cubicBezTo>
                  <a:pt x="21290" y="11777"/>
                  <a:pt x="21229" y="11507"/>
                  <a:pt x="21229" y="10690"/>
                </a:cubicBezTo>
                <a:lnTo>
                  <a:pt x="21229" y="10021"/>
                </a:lnTo>
                <a:lnTo>
                  <a:pt x="21083" y="10021"/>
                </a:lnTo>
                <a:cubicBezTo>
                  <a:pt x="20916" y="10021"/>
                  <a:pt x="20844" y="9901"/>
                  <a:pt x="20883" y="9685"/>
                </a:cubicBezTo>
                <a:cubicBezTo>
                  <a:pt x="20907" y="9548"/>
                  <a:pt x="20867" y="9514"/>
                  <a:pt x="20798" y="9611"/>
                </a:cubicBezTo>
                <a:cubicBezTo>
                  <a:pt x="20769" y="9651"/>
                  <a:pt x="20742" y="9621"/>
                  <a:pt x="20699" y="9500"/>
                </a:cubicBezTo>
                <a:cubicBezTo>
                  <a:pt x="20651" y="9364"/>
                  <a:pt x="20640" y="9154"/>
                  <a:pt x="20640" y="8429"/>
                </a:cubicBezTo>
                <a:lnTo>
                  <a:pt x="20640" y="7529"/>
                </a:lnTo>
                <a:lnTo>
                  <a:pt x="20500" y="7520"/>
                </a:lnTo>
                <a:cubicBezTo>
                  <a:pt x="20424" y="7516"/>
                  <a:pt x="20330" y="7511"/>
                  <a:pt x="20289" y="7509"/>
                </a:cubicBezTo>
                <a:cubicBezTo>
                  <a:pt x="20232" y="7504"/>
                  <a:pt x="20211" y="7459"/>
                  <a:pt x="20202" y="7312"/>
                </a:cubicBezTo>
                <a:cubicBezTo>
                  <a:pt x="20194" y="7176"/>
                  <a:pt x="20171" y="7117"/>
                  <a:pt x="20119" y="7098"/>
                </a:cubicBezTo>
                <a:cubicBezTo>
                  <a:pt x="20065" y="7078"/>
                  <a:pt x="20048" y="7026"/>
                  <a:pt x="20048" y="6885"/>
                </a:cubicBezTo>
                <a:cubicBezTo>
                  <a:pt x="20048" y="6706"/>
                  <a:pt x="20044" y="6697"/>
                  <a:pt x="19919" y="6697"/>
                </a:cubicBezTo>
                <a:cubicBezTo>
                  <a:pt x="19818" y="6697"/>
                  <a:pt x="19781" y="6671"/>
                  <a:pt x="19757" y="6580"/>
                </a:cubicBezTo>
                <a:cubicBezTo>
                  <a:pt x="19721" y="6448"/>
                  <a:pt x="19620" y="6314"/>
                  <a:pt x="19520" y="6264"/>
                </a:cubicBezTo>
                <a:cubicBezTo>
                  <a:pt x="19467" y="6237"/>
                  <a:pt x="19456" y="6186"/>
                  <a:pt x="19465" y="6010"/>
                </a:cubicBezTo>
                <a:cubicBezTo>
                  <a:pt x="19475" y="5820"/>
                  <a:pt x="19488" y="5787"/>
                  <a:pt x="19566" y="5771"/>
                </a:cubicBezTo>
                <a:cubicBezTo>
                  <a:pt x="19616" y="5761"/>
                  <a:pt x="19677" y="5716"/>
                  <a:pt x="19702" y="5668"/>
                </a:cubicBezTo>
                <a:cubicBezTo>
                  <a:pt x="19744" y="5589"/>
                  <a:pt x="19750" y="5587"/>
                  <a:pt x="19773" y="5671"/>
                </a:cubicBezTo>
                <a:cubicBezTo>
                  <a:pt x="19790" y="5733"/>
                  <a:pt x="19838" y="5762"/>
                  <a:pt x="19923" y="5762"/>
                </a:cubicBezTo>
                <a:lnTo>
                  <a:pt x="20048" y="5762"/>
                </a:lnTo>
                <a:lnTo>
                  <a:pt x="20048" y="4985"/>
                </a:lnTo>
                <a:lnTo>
                  <a:pt x="20048" y="4210"/>
                </a:lnTo>
                <a:lnTo>
                  <a:pt x="19467" y="4196"/>
                </a:lnTo>
                <a:lnTo>
                  <a:pt x="18886" y="4179"/>
                </a:lnTo>
                <a:lnTo>
                  <a:pt x="18868" y="3920"/>
                </a:lnTo>
                <a:cubicBezTo>
                  <a:pt x="18856" y="3750"/>
                  <a:pt x="18838" y="3684"/>
                  <a:pt x="18817" y="3729"/>
                </a:cubicBezTo>
                <a:cubicBezTo>
                  <a:pt x="18792" y="3784"/>
                  <a:pt x="18771" y="3777"/>
                  <a:pt x="18708" y="3697"/>
                </a:cubicBezTo>
                <a:cubicBezTo>
                  <a:pt x="18664" y="3642"/>
                  <a:pt x="18597" y="3582"/>
                  <a:pt x="18560" y="3563"/>
                </a:cubicBezTo>
                <a:cubicBezTo>
                  <a:pt x="18483" y="3525"/>
                  <a:pt x="18510" y="3431"/>
                  <a:pt x="18602" y="3415"/>
                </a:cubicBezTo>
                <a:cubicBezTo>
                  <a:pt x="18637" y="3409"/>
                  <a:pt x="18447" y="3391"/>
                  <a:pt x="18183" y="3375"/>
                </a:cubicBezTo>
                <a:cubicBezTo>
                  <a:pt x="17892" y="3358"/>
                  <a:pt x="17708" y="3330"/>
                  <a:pt x="17713" y="3299"/>
                </a:cubicBezTo>
                <a:cubicBezTo>
                  <a:pt x="17718" y="3270"/>
                  <a:pt x="17779" y="3239"/>
                  <a:pt x="17851" y="3230"/>
                </a:cubicBezTo>
                <a:cubicBezTo>
                  <a:pt x="18023" y="3209"/>
                  <a:pt x="18018" y="3125"/>
                  <a:pt x="17843" y="3105"/>
                </a:cubicBezTo>
                <a:cubicBezTo>
                  <a:pt x="17751" y="3094"/>
                  <a:pt x="17703" y="3062"/>
                  <a:pt x="17701" y="3011"/>
                </a:cubicBezTo>
                <a:cubicBezTo>
                  <a:pt x="17699" y="2968"/>
                  <a:pt x="17694" y="2847"/>
                  <a:pt x="17691" y="2740"/>
                </a:cubicBezTo>
                <a:lnTo>
                  <a:pt x="17685" y="2544"/>
                </a:lnTo>
                <a:lnTo>
                  <a:pt x="17227" y="2544"/>
                </a:lnTo>
                <a:cubicBezTo>
                  <a:pt x="16807" y="2544"/>
                  <a:pt x="16660" y="2502"/>
                  <a:pt x="16763" y="2413"/>
                </a:cubicBezTo>
                <a:cubicBezTo>
                  <a:pt x="16791" y="2389"/>
                  <a:pt x="16790" y="2360"/>
                  <a:pt x="16761" y="2310"/>
                </a:cubicBezTo>
                <a:cubicBezTo>
                  <a:pt x="16738" y="2271"/>
                  <a:pt x="16730" y="2212"/>
                  <a:pt x="16743" y="2182"/>
                </a:cubicBezTo>
                <a:cubicBezTo>
                  <a:pt x="16757" y="2149"/>
                  <a:pt x="16724" y="2128"/>
                  <a:pt x="16656" y="2128"/>
                </a:cubicBezTo>
                <a:cubicBezTo>
                  <a:pt x="16594" y="2128"/>
                  <a:pt x="16531" y="2092"/>
                  <a:pt x="16514" y="2048"/>
                </a:cubicBezTo>
                <a:cubicBezTo>
                  <a:pt x="16497" y="2004"/>
                  <a:pt x="16432" y="1958"/>
                  <a:pt x="16372" y="1943"/>
                </a:cubicBezTo>
                <a:cubicBezTo>
                  <a:pt x="16216" y="1903"/>
                  <a:pt x="16179" y="1828"/>
                  <a:pt x="16285" y="1769"/>
                </a:cubicBezTo>
                <a:cubicBezTo>
                  <a:pt x="16353" y="1731"/>
                  <a:pt x="16290" y="1720"/>
                  <a:pt x="16028" y="1718"/>
                </a:cubicBezTo>
                <a:cubicBezTo>
                  <a:pt x="15716" y="1715"/>
                  <a:pt x="15669" y="1701"/>
                  <a:pt x="15560" y="1584"/>
                </a:cubicBezTo>
                <a:cubicBezTo>
                  <a:pt x="15493" y="1512"/>
                  <a:pt x="15414" y="1459"/>
                  <a:pt x="15388" y="1467"/>
                </a:cubicBezTo>
                <a:cubicBezTo>
                  <a:pt x="15361" y="1475"/>
                  <a:pt x="15339" y="1433"/>
                  <a:pt x="15337" y="1376"/>
                </a:cubicBezTo>
                <a:cubicBezTo>
                  <a:pt x="15335" y="1319"/>
                  <a:pt x="15332" y="1185"/>
                  <a:pt x="15329" y="1080"/>
                </a:cubicBezTo>
                <a:lnTo>
                  <a:pt x="15323" y="889"/>
                </a:lnTo>
                <a:lnTo>
                  <a:pt x="15037" y="872"/>
                </a:lnTo>
                <a:cubicBezTo>
                  <a:pt x="14756" y="857"/>
                  <a:pt x="14751" y="856"/>
                  <a:pt x="14740" y="715"/>
                </a:cubicBezTo>
                <a:cubicBezTo>
                  <a:pt x="14729" y="591"/>
                  <a:pt x="14710" y="573"/>
                  <a:pt x="14602" y="573"/>
                </a:cubicBezTo>
                <a:cubicBezTo>
                  <a:pt x="14533" y="573"/>
                  <a:pt x="14467" y="546"/>
                  <a:pt x="14454" y="516"/>
                </a:cubicBezTo>
                <a:cubicBezTo>
                  <a:pt x="14441" y="485"/>
                  <a:pt x="14368" y="467"/>
                  <a:pt x="14294" y="476"/>
                </a:cubicBezTo>
                <a:lnTo>
                  <a:pt x="14160" y="493"/>
                </a:lnTo>
                <a:lnTo>
                  <a:pt x="14148" y="248"/>
                </a:lnTo>
                <a:lnTo>
                  <a:pt x="14136" y="0"/>
                </a:lnTo>
                <a:lnTo>
                  <a:pt x="9496" y="0"/>
                </a:lnTo>
                <a:close/>
                <a:moveTo>
                  <a:pt x="21483" y="11448"/>
                </a:moveTo>
                <a:cubicBezTo>
                  <a:pt x="21471" y="11432"/>
                  <a:pt x="21450" y="11462"/>
                  <a:pt x="21436" y="11514"/>
                </a:cubicBezTo>
                <a:cubicBezTo>
                  <a:pt x="21416" y="11588"/>
                  <a:pt x="21420" y="11593"/>
                  <a:pt x="21456" y="11542"/>
                </a:cubicBezTo>
                <a:cubicBezTo>
                  <a:pt x="21481" y="11507"/>
                  <a:pt x="21494" y="11464"/>
                  <a:pt x="21483" y="11448"/>
                </a:cubicBezTo>
                <a:close/>
              </a:path>
            </a:pathLst>
          </a:custGeom>
          <a:ln w="12700">
            <a:miter lim="400000"/>
          </a:ln>
        </p:spPr>
      </p:pic>
      <p:sp>
        <p:nvSpPr>
          <p:cNvPr id="756" name="电阻应变式"/>
          <p:cNvSpPr txBox="1">
            <a:spLocks noGrp="1"/>
          </p:cNvSpPr>
          <p:nvPr>
            <p:ph type="title"/>
          </p:nvPr>
        </p:nvSpPr>
        <p:spPr>
          <a:prstGeom prst="rect">
            <a:avLst/>
          </a:prstGeom>
        </p:spPr>
        <p:txBody>
          <a:bodyPr/>
          <a:lstStyle/>
          <a:p>
            <a:r>
              <a:t>电阻应变式</a:t>
            </a:r>
          </a:p>
        </p:txBody>
      </p:sp>
      <p:pic>
        <p:nvPicPr>
          <p:cNvPr id="757" name="C:\Users\bamboo\Desktop\1427712039758_1.jpg" descr="C:\Users\bamboo\Desktop\1427712039758_1.jpg"/>
          <p:cNvPicPr>
            <a:picLocks noChangeAspect="1"/>
          </p:cNvPicPr>
          <p:nvPr/>
        </p:nvPicPr>
        <p:blipFill>
          <a:blip r:embed="rId5">
            <a:extLst/>
          </a:blip>
          <a:stretch>
            <a:fillRect/>
          </a:stretch>
        </p:blipFill>
        <p:spPr>
          <a:xfrm>
            <a:off x="7666059" y="1349188"/>
            <a:ext cx="4373230" cy="3709705"/>
          </a:xfrm>
          <a:prstGeom prst="rect">
            <a:avLst/>
          </a:prstGeom>
          <a:ln w="12700">
            <a:miter lim="400000"/>
          </a:ln>
        </p:spPr>
      </p:pic>
      <p:pic>
        <p:nvPicPr>
          <p:cNvPr id="758" name="C:\Users\bamboo\Desktop\149696285.jpg" descr="C:\Users\bamboo\Desktop\149696285.jpg"/>
          <p:cNvPicPr>
            <a:picLocks noChangeAspect="1"/>
          </p:cNvPicPr>
          <p:nvPr/>
        </p:nvPicPr>
        <p:blipFill>
          <a:blip r:embed="rId6">
            <a:extLst/>
          </a:blip>
          <a:srcRect l="3372" t="5559" r="4230" b="1596"/>
          <a:stretch>
            <a:fillRect/>
          </a:stretch>
        </p:blipFill>
        <p:spPr>
          <a:xfrm>
            <a:off x="1025070" y="6460031"/>
            <a:ext cx="3373066" cy="1981729"/>
          </a:xfrm>
          <a:custGeom>
            <a:avLst/>
            <a:gdLst/>
            <a:ahLst/>
            <a:cxnLst>
              <a:cxn ang="0">
                <a:pos x="wd2" y="hd2"/>
              </a:cxn>
              <a:cxn ang="5400000">
                <a:pos x="wd2" y="hd2"/>
              </a:cxn>
              <a:cxn ang="10800000">
                <a:pos x="wd2" y="hd2"/>
              </a:cxn>
              <a:cxn ang="16200000">
                <a:pos x="wd2" y="hd2"/>
              </a:cxn>
            </a:cxnLst>
            <a:rect l="0" t="0" r="r" b="b"/>
            <a:pathLst>
              <a:path w="21406" h="21583" extrusionOk="0">
                <a:moveTo>
                  <a:pt x="7840" y="0"/>
                </a:moveTo>
                <a:cubicBezTo>
                  <a:pt x="7572" y="1"/>
                  <a:pt x="7309" y="45"/>
                  <a:pt x="7135" y="134"/>
                </a:cubicBezTo>
                <a:cubicBezTo>
                  <a:pt x="6379" y="521"/>
                  <a:pt x="5806" y="1400"/>
                  <a:pt x="5521" y="2615"/>
                </a:cubicBezTo>
                <a:cubicBezTo>
                  <a:pt x="5408" y="3095"/>
                  <a:pt x="5387" y="4035"/>
                  <a:pt x="5475" y="4703"/>
                </a:cubicBezTo>
                <a:cubicBezTo>
                  <a:pt x="5658" y="6097"/>
                  <a:pt x="5827" y="6754"/>
                  <a:pt x="6165" y="7400"/>
                </a:cubicBezTo>
                <a:cubicBezTo>
                  <a:pt x="6288" y="7635"/>
                  <a:pt x="6366" y="7841"/>
                  <a:pt x="6342" y="7867"/>
                </a:cubicBezTo>
                <a:cubicBezTo>
                  <a:pt x="6216" y="8000"/>
                  <a:pt x="6375" y="8412"/>
                  <a:pt x="6598" y="8533"/>
                </a:cubicBezTo>
                <a:cubicBezTo>
                  <a:pt x="6657" y="8565"/>
                  <a:pt x="6841" y="8616"/>
                  <a:pt x="7007" y="8645"/>
                </a:cubicBezTo>
                <a:cubicBezTo>
                  <a:pt x="7686" y="8765"/>
                  <a:pt x="8927" y="8558"/>
                  <a:pt x="9467" y="8235"/>
                </a:cubicBezTo>
                <a:cubicBezTo>
                  <a:pt x="9680" y="8107"/>
                  <a:pt x="9862" y="8049"/>
                  <a:pt x="10074" y="8049"/>
                </a:cubicBezTo>
                <a:cubicBezTo>
                  <a:pt x="10479" y="8049"/>
                  <a:pt x="10734" y="7841"/>
                  <a:pt x="10689" y="7543"/>
                </a:cubicBezTo>
                <a:cubicBezTo>
                  <a:pt x="10678" y="7475"/>
                  <a:pt x="10735" y="7255"/>
                  <a:pt x="10815" y="7055"/>
                </a:cubicBezTo>
                <a:cubicBezTo>
                  <a:pt x="10993" y="6608"/>
                  <a:pt x="11024" y="6405"/>
                  <a:pt x="10948" y="6233"/>
                </a:cubicBezTo>
                <a:cubicBezTo>
                  <a:pt x="10916" y="6161"/>
                  <a:pt x="10891" y="6050"/>
                  <a:pt x="10890" y="5987"/>
                </a:cubicBezTo>
                <a:cubicBezTo>
                  <a:pt x="10889" y="5865"/>
                  <a:pt x="10708" y="5548"/>
                  <a:pt x="10568" y="5421"/>
                </a:cubicBezTo>
                <a:cubicBezTo>
                  <a:pt x="10493" y="5352"/>
                  <a:pt x="10484" y="5256"/>
                  <a:pt x="10480" y="4509"/>
                </a:cubicBezTo>
                <a:cubicBezTo>
                  <a:pt x="10476" y="3850"/>
                  <a:pt x="10456" y="3582"/>
                  <a:pt x="10382" y="3234"/>
                </a:cubicBezTo>
                <a:cubicBezTo>
                  <a:pt x="10269" y="2702"/>
                  <a:pt x="9951" y="1882"/>
                  <a:pt x="9732" y="1557"/>
                </a:cubicBezTo>
                <a:cubicBezTo>
                  <a:pt x="9644" y="1426"/>
                  <a:pt x="9548" y="1245"/>
                  <a:pt x="9520" y="1155"/>
                </a:cubicBezTo>
                <a:cubicBezTo>
                  <a:pt x="9437" y="885"/>
                  <a:pt x="8868" y="274"/>
                  <a:pt x="8566" y="130"/>
                </a:cubicBezTo>
                <a:cubicBezTo>
                  <a:pt x="8379" y="42"/>
                  <a:pt x="8108" y="0"/>
                  <a:pt x="7840" y="0"/>
                </a:cubicBezTo>
                <a:close/>
                <a:moveTo>
                  <a:pt x="14280" y="476"/>
                </a:moveTo>
                <a:cubicBezTo>
                  <a:pt x="13616" y="478"/>
                  <a:pt x="13161" y="825"/>
                  <a:pt x="12669" y="1708"/>
                </a:cubicBezTo>
                <a:cubicBezTo>
                  <a:pt x="12094" y="2738"/>
                  <a:pt x="11927" y="3306"/>
                  <a:pt x="11888" y="4336"/>
                </a:cubicBezTo>
                <a:cubicBezTo>
                  <a:pt x="11848" y="5393"/>
                  <a:pt x="12056" y="6353"/>
                  <a:pt x="12507" y="7176"/>
                </a:cubicBezTo>
                <a:cubicBezTo>
                  <a:pt x="12682" y="7494"/>
                  <a:pt x="12781" y="7733"/>
                  <a:pt x="12787" y="7863"/>
                </a:cubicBezTo>
                <a:cubicBezTo>
                  <a:pt x="12792" y="7973"/>
                  <a:pt x="12829" y="8093"/>
                  <a:pt x="12870" y="8131"/>
                </a:cubicBezTo>
                <a:cubicBezTo>
                  <a:pt x="12943" y="8198"/>
                  <a:pt x="13592" y="8380"/>
                  <a:pt x="13978" y="8442"/>
                </a:cubicBezTo>
                <a:cubicBezTo>
                  <a:pt x="14084" y="8459"/>
                  <a:pt x="14451" y="8469"/>
                  <a:pt x="14794" y="8464"/>
                </a:cubicBezTo>
                <a:cubicBezTo>
                  <a:pt x="15310" y="8456"/>
                  <a:pt x="15438" y="8432"/>
                  <a:pt x="15532" y="8325"/>
                </a:cubicBezTo>
                <a:cubicBezTo>
                  <a:pt x="15595" y="8255"/>
                  <a:pt x="15676" y="8200"/>
                  <a:pt x="15711" y="8200"/>
                </a:cubicBezTo>
                <a:cubicBezTo>
                  <a:pt x="15807" y="8200"/>
                  <a:pt x="15844" y="8041"/>
                  <a:pt x="15766" y="7967"/>
                </a:cubicBezTo>
                <a:cubicBezTo>
                  <a:pt x="15676" y="7879"/>
                  <a:pt x="15709" y="7735"/>
                  <a:pt x="15940" y="7245"/>
                </a:cubicBezTo>
                <a:cubicBezTo>
                  <a:pt x="16143" y="6815"/>
                  <a:pt x="16292" y="6354"/>
                  <a:pt x="16379" y="5883"/>
                </a:cubicBezTo>
                <a:cubicBezTo>
                  <a:pt x="16408" y="5721"/>
                  <a:pt x="16474" y="5439"/>
                  <a:pt x="16522" y="5256"/>
                </a:cubicBezTo>
                <a:cubicBezTo>
                  <a:pt x="16647" y="4783"/>
                  <a:pt x="16643" y="3698"/>
                  <a:pt x="16515" y="3091"/>
                </a:cubicBezTo>
                <a:cubicBezTo>
                  <a:pt x="16184" y="1528"/>
                  <a:pt x="15283" y="473"/>
                  <a:pt x="14280" y="476"/>
                </a:cubicBezTo>
                <a:close/>
                <a:moveTo>
                  <a:pt x="2037" y="2092"/>
                </a:moveTo>
                <a:cubicBezTo>
                  <a:pt x="1106" y="2092"/>
                  <a:pt x="354" y="2969"/>
                  <a:pt x="75" y="4379"/>
                </a:cubicBezTo>
                <a:cubicBezTo>
                  <a:pt x="-44" y="4981"/>
                  <a:pt x="-22" y="5691"/>
                  <a:pt x="143" y="6579"/>
                </a:cubicBezTo>
                <a:cubicBezTo>
                  <a:pt x="299" y="7417"/>
                  <a:pt x="431" y="7850"/>
                  <a:pt x="664" y="8278"/>
                </a:cubicBezTo>
                <a:cubicBezTo>
                  <a:pt x="822" y="8567"/>
                  <a:pt x="847" y="8647"/>
                  <a:pt x="790" y="8684"/>
                </a:cubicBezTo>
                <a:cubicBezTo>
                  <a:pt x="687" y="8752"/>
                  <a:pt x="705" y="9046"/>
                  <a:pt x="821" y="9177"/>
                </a:cubicBezTo>
                <a:cubicBezTo>
                  <a:pt x="876" y="9239"/>
                  <a:pt x="987" y="9304"/>
                  <a:pt x="1067" y="9324"/>
                </a:cubicBezTo>
                <a:cubicBezTo>
                  <a:pt x="1148" y="9343"/>
                  <a:pt x="1513" y="9351"/>
                  <a:pt x="1878" y="9337"/>
                </a:cubicBezTo>
                <a:cubicBezTo>
                  <a:pt x="2565" y="9310"/>
                  <a:pt x="3129" y="9181"/>
                  <a:pt x="3465" y="8974"/>
                </a:cubicBezTo>
                <a:cubicBezTo>
                  <a:pt x="3571" y="8908"/>
                  <a:pt x="3879" y="8820"/>
                  <a:pt x="4148" y="8779"/>
                </a:cubicBezTo>
                <a:cubicBezTo>
                  <a:pt x="4417" y="8739"/>
                  <a:pt x="4691" y="8659"/>
                  <a:pt x="4755" y="8602"/>
                </a:cubicBezTo>
                <a:cubicBezTo>
                  <a:pt x="4905" y="8469"/>
                  <a:pt x="4948" y="8282"/>
                  <a:pt x="4856" y="8165"/>
                </a:cubicBezTo>
                <a:cubicBezTo>
                  <a:pt x="4791" y="8084"/>
                  <a:pt x="4796" y="8039"/>
                  <a:pt x="4916" y="7664"/>
                </a:cubicBezTo>
                <a:cubicBezTo>
                  <a:pt x="5094" y="7106"/>
                  <a:pt x="5097" y="7007"/>
                  <a:pt x="4941" y="6674"/>
                </a:cubicBezTo>
                <a:cubicBezTo>
                  <a:pt x="4826" y="6428"/>
                  <a:pt x="4701" y="6293"/>
                  <a:pt x="4324" y="5991"/>
                </a:cubicBezTo>
                <a:cubicBezTo>
                  <a:pt x="4283" y="5958"/>
                  <a:pt x="4247" y="5771"/>
                  <a:pt x="4226" y="5468"/>
                </a:cubicBezTo>
                <a:cubicBezTo>
                  <a:pt x="4207" y="5199"/>
                  <a:pt x="4139" y="4809"/>
                  <a:pt x="4067" y="4556"/>
                </a:cubicBezTo>
                <a:cubicBezTo>
                  <a:pt x="3922" y="4046"/>
                  <a:pt x="3281" y="2766"/>
                  <a:pt x="3055" y="2538"/>
                </a:cubicBezTo>
                <a:cubicBezTo>
                  <a:pt x="2764" y="2243"/>
                  <a:pt x="2416" y="2092"/>
                  <a:pt x="2037" y="2092"/>
                </a:cubicBezTo>
                <a:close/>
                <a:moveTo>
                  <a:pt x="19660" y="2110"/>
                </a:moveTo>
                <a:cubicBezTo>
                  <a:pt x="19100" y="2033"/>
                  <a:pt x="18540" y="2369"/>
                  <a:pt x="18134" y="3095"/>
                </a:cubicBezTo>
                <a:cubicBezTo>
                  <a:pt x="17892" y="3528"/>
                  <a:pt x="17656" y="4155"/>
                  <a:pt x="17530" y="4703"/>
                </a:cubicBezTo>
                <a:cubicBezTo>
                  <a:pt x="17309" y="5663"/>
                  <a:pt x="17454" y="6874"/>
                  <a:pt x="17890" y="7725"/>
                </a:cubicBezTo>
                <a:cubicBezTo>
                  <a:pt x="17992" y="7924"/>
                  <a:pt x="18009" y="8000"/>
                  <a:pt x="17970" y="8079"/>
                </a:cubicBezTo>
                <a:cubicBezTo>
                  <a:pt x="17881" y="8263"/>
                  <a:pt x="17996" y="8544"/>
                  <a:pt x="18197" y="8628"/>
                </a:cubicBezTo>
                <a:cubicBezTo>
                  <a:pt x="18414" y="8719"/>
                  <a:pt x="19100" y="8855"/>
                  <a:pt x="19449" y="8879"/>
                </a:cubicBezTo>
                <a:cubicBezTo>
                  <a:pt x="20121" y="8923"/>
                  <a:pt x="20586" y="8793"/>
                  <a:pt x="20718" y="8520"/>
                </a:cubicBezTo>
                <a:cubicBezTo>
                  <a:pt x="20764" y="8426"/>
                  <a:pt x="20761" y="8390"/>
                  <a:pt x="20698" y="8330"/>
                </a:cubicBezTo>
                <a:cubicBezTo>
                  <a:pt x="20631" y="8265"/>
                  <a:pt x="20643" y="8224"/>
                  <a:pt x="20814" y="7910"/>
                </a:cubicBezTo>
                <a:cubicBezTo>
                  <a:pt x="21327" y="6969"/>
                  <a:pt x="21556" y="5190"/>
                  <a:pt x="21303" y="4115"/>
                </a:cubicBezTo>
                <a:cubicBezTo>
                  <a:pt x="21163" y="3524"/>
                  <a:pt x="20943" y="3057"/>
                  <a:pt x="20635" y="2702"/>
                </a:cubicBezTo>
                <a:cubicBezTo>
                  <a:pt x="20332" y="2353"/>
                  <a:pt x="19996" y="2156"/>
                  <a:pt x="19660" y="2110"/>
                </a:cubicBezTo>
                <a:close/>
                <a:moveTo>
                  <a:pt x="11618" y="7867"/>
                </a:moveTo>
                <a:cubicBezTo>
                  <a:pt x="11320" y="7867"/>
                  <a:pt x="11214" y="7899"/>
                  <a:pt x="11041" y="8044"/>
                </a:cubicBezTo>
                <a:cubicBezTo>
                  <a:pt x="10642" y="8380"/>
                  <a:pt x="10373" y="9070"/>
                  <a:pt x="10374" y="9752"/>
                </a:cubicBezTo>
                <a:cubicBezTo>
                  <a:pt x="10374" y="10244"/>
                  <a:pt x="10507" y="11057"/>
                  <a:pt x="10638" y="11368"/>
                </a:cubicBezTo>
                <a:cubicBezTo>
                  <a:pt x="10741" y="11612"/>
                  <a:pt x="10754" y="11687"/>
                  <a:pt x="10712" y="11775"/>
                </a:cubicBezTo>
                <a:cubicBezTo>
                  <a:pt x="10637" y="11928"/>
                  <a:pt x="10715" y="12040"/>
                  <a:pt x="10941" y="12103"/>
                </a:cubicBezTo>
                <a:cubicBezTo>
                  <a:pt x="11195" y="12174"/>
                  <a:pt x="11982" y="12173"/>
                  <a:pt x="12230" y="12103"/>
                </a:cubicBezTo>
                <a:cubicBezTo>
                  <a:pt x="12467" y="12036"/>
                  <a:pt x="12563" y="11921"/>
                  <a:pt x="12487" y="11792"/>
                </a:cubicBezTo>
                <a:cubicBezTo>
                  <a:pt x="12451" y="11729"/>
                  <a:pt x="12469" y="11640"/>
                  <a:pt x="12560" y="11442"/>
                </a:cubicBezTo>
                <a:cubicBezTo>
                  <a:pt x="12746" y="11040"/>
                  <a:pt x="12804" y="10723"/>
                  <a:pt x="12815" y="10063"/>
                </a:cubicBezTo>
                <a:cubicBezTo>
                  <a:pt x="12827" y="9286"/>
                  <a:pt x="12771" y="8957"/>
                  <a:pt x="12560" y="8546"/>
                </a:cubicBezTo>
                <a:cubicBezTo>
                  <a:pt x="12301" y="8041"/>
                  <a:pt x="12062" y="7867"/>
                  <a:pt x="11618" y="7867"/>
                </a:cubicBezTo>
                <a:close/>
                <a:moveTo>
                  <a:pt x="4732" y="9026"/>
                </a:moveTo>
                <a:cubicBezTo>
                  <a:pt x="4326" y="8987"/>
                  <a:pt x="3898" y="9215"/>
                  <a:pt x="3609" y="9726"/>
                </a:cubicBezTo>
                <a:cubicBezTo>
                  <a:pt x="3340" y="10200"/>
                  <a:pt x="3233" y="10641"/>
                  <a:pt x="3231" y="11286"/>
                </a:cubicBezTo>
                <a:cubicBezTo>
                  <a:pt x="3230" y="11761"/>
                  <a:pt x="3250" y="11910"/>
                  <a:pt x="3372" y="12354"/>
                </a:cubicBezTo>
                <a:cubicBezTo>
                  <a:pt x="3450" y="12637"/>
                  <a:pt x="3566" y="13019"/>
                  <a:pt x="3629" y="13201"/>
                </a:cubicBezTo>
                <a:cubicBezTo>
                  <a:pt x="3692" y="13383"/>
                  <a:pt x="3745" y="13574"/>
                  <a:pt x="3750" y="13629"/>
                </a:cubicBezTo>
                <a:cubicBezTo>
                  <a:pt x="3765" y="13796"/>
                  <a:pt x="3946" y="14081"/>
                  <a:pt x="4085" y="14156"/>
                </a:cubicBezTo>
                <a:cubicBezTo>
                  <a:pt x="4291" y="14267"/>
                  <a:pt x="5074" y="14173"/>
                  <a:pt x="5568" y="13979"/>
                </a:cubicBezTo>
                <a:cubicBezTo>
                  <a:pt x="5816" y="13882"/>
                  <a:pt x="6192" y="13783"/>
                  <a:pt x="6405" y="13754"/>
                </a:cubicBezTo>
                <a:cubicBezTo>
                  <a:pt x="6617" y="13725"/>
                  <a:pt x="6831" y="13656"/>
                  <a:pt x="6881" y="13603"/>
                </a:cubicBezTo>
                <a:cubicBezTo>
                  <a:pt x="6943" y="13535"/>
                  <a:pt x="7006" y="13289"/>
                  <a:pt x="7090" y="12782"/>
                </a:cubicBezTo>
                <a:cubicBezTo>
                  <a:pt x="7155" y="12384"/>
                  <a:pt x="7224" y="11985"/>
                  <a:pt x="7246" y="11891"/>
                </a:cubicBezTo>
                <a:cubicBezTo>
                  <a:pt x="7288" y="11705"/>
                  <a:pt x="7178" y="11176"/>
                  <a:pt x="7064" y="11022"/>
                </a:cubicBezTo>
                <a:cubicBezTo>
                  <a:pt x="6967" y="10890"/>
                  <a:pt x="6598" y="10714"/>
                  <a:pt x="6301" y="10659"/>
                </a:cubicBezTo>
                <a:cubicBezTo>
                  <a:pt x="5996" y="10604"/>
                  <a:pt x="5937" y="10530"/>
                  <a:pt x="5722" y="9929"/>
                </a:cubicBezTo>
                <a:cubicBezTo>
                  <a:pt x="5523" y="9372"/>
                  <a:pt x="5139" y="9064"/>
                  <a:pt x="4732" y="9026"/>
                </a:cubicBezTo>
                <a:close/>
                <a:moveTo>
                  <a:pt x="17547" y="9229"/>
                </a:moveTo>
                <a:cubicBezTo>
                  <a:pt x="16665" y="9231"/>
                  <a:pt x="15978" y="9469"/>
                  <a:pt x="15704" y="9868"/>
                </a:cubicBezTo>
                <a:lnTo>
                  <a:pt x="15562" y="10076"/>
                </a:lnTo>
                <a:lnTo>
                  <a:pt x="15545" y="11524"/>
                </a:lnTo>
                <a:lnTo>
                  <a:pt x="15527" y="12976"/>
                </a:lnTo>
                <a:lnTo>
                  <a:pt x="15636" y="13201"/>
                </a:lnTo>
                <a:cubicBezTo>
                  <a:pt x="15821" y="13579"/>
                  <a:pt x="16181" y="13840"/>
                  <a:pt x="16809" y="14052"/>
                </a:cubicBezTo>
                <a:cubicBezTo>
                  <a:pt x="17211" y="14188"/>
                  <a:pt x="18549" y="14141"/>
                  <a:pt x="18890" y="13979"/>
                </a:cubicBezTo>
                <a:cubicBezTo>
                  <a:pt x="19243" y="13811"/>
                  <a:pt x="19589" y="13514"/>
                  <a:pt x="19653" y="13322"/>
                </a:cubicBezTo>
                <a:cubicBezTo>
                  <a:pt x="19688" y="13217"/>
                  <a:pt x="19708" y="12752"/>
                  <a:pt x="19716" y="11952"/>
                </a:cubicBezTo>
                <a:cubicBezTo>
                  <a:pt x="19722" y="11284"/>
                  <a:pt x="19730" y="10621"/>
                  <a:pt x="19733" y="10482"/>
                </a:cubicBezTo>
                <a:cubicBezTo>
                  <a:pt x="19739" y="10273"/>
                  <a:pt x="19711" y="10187"/>
                  <a:pt x="19575" y="9985"/>
                </a:cubicBezTo>
                <a:cubicBezTo>
                  <a:pt x="19253" y="9508"/>
                  <a:pt x="18498" y="9226"/>
                  <a:pt x="17547" y="9229"/>
                </a:cubicBezTo>
                <a:close/>
                <a:moveTo>
                  <a:pt x="9356" y="11922"/>
                </a:moveTo>
                <a:cubicBezTo>
                  <a:pt x="9003" y="11924"/>
                  <a:pt x="8580" y="12270"/>
                  <a:pt x="8397" y="12704"/>
                </a:cubicBezTo>
                <a:cubicBezTo>
                  <a:pt x="8197" y="13178"/>
                  <a:pt x="8163" y="13475"/>
                  <a:pt x="8226" y="14178"/>
                </a:cubicBezTo>
                <a:cubicBezTo>
                  <a:pt x="8288" y="14872"/>
                  <a:pt x="8347" y="15152"/>
                  <a:pt x="8515" y="15531"/>
                </a:cubicBezTo>
                <a:cubicBezTo>
                  <a:pt x="8581" y="15679"/>
                  <a:pt x="8630" y="15858"/>
                  <a:pt x="8624" y="15928"/>
                </a:cubicBezTo>
                <a:cubicBezTo>
                  <a:pt x="8615" y="16011"/>
                  <a:pt x="8654" y="16078"/>
                  <a:pt x="8732" y="16127"/>
                </a:cubicBezTo>
                <a:cubicBezTo>
                  <a:pt x="8881" y="16220"/>
                  <a:pt x="9152" y="16229"/>
                  <a:pt x="9719" y="16149"/>
                </a:cubicBezTo>
                <a:cubicBezTo>
                  <a:pt x="10181" y="16083"/>
                  <a:pt x="10403" y="15937"/>
                  <a:pt x="10356" y="15730"/>
                </a:cubicBezTo>
                <a:cubicBezTo>
                  <a:pt x="10343" y="15670"/>
                  <a:pt x="10381" y="15488"/>
                  <a:pt x="10442" y="15323"/>
                </a:cubicBezTo>
                <a:cubicBezTo>
                  <a:pt x="10719" y="14571"/>
                  <a:pt x="10737" y="14098"/>
                  <a:pt x="10518" y="13223"/>
                </a:cubicBezTo>
                <a:cubicBezTo>
                  <a:pt x="10388" y="12704"/>
                  <a:pt x="10323" y="12545"/>
                  <a:pt x="10150" y="12311"/>
                </a:cubicBezTo>
                <a:cubicBezTo>
                  <a:pt x="9919" y="11998"/>
                  <a:pt x="9753" y="11918"/>
                  <a:pt x="9356" y="11922"/>
                </a:cubicBezTo>
                <a:close/>
                <a:moveTo>
                  <a:pt x="13701" y="12319"/>
                </a:moveTo>
                <a:cubicBezTo>
                  <a:pt x="13378" y="12320"/>
                  <a:pt x="13042" y="12523"/>
                  <a:pt x="12895" y="12808"/>
                </a:cubicBezTo>
                <a:cubicBezTo>
                  <a:pt x="12759" y="13071"/>
                  <a:pt x="12653" y="13602"/>
                  <a:pt x="12623" y="14169"/>
                </a:cubicBezTo>
                <a:cubicBezTo>
                  <a:pt x="12589" y="14824"/>
                  <a:pt x="12623" y="15039"/>
                  <a:pt x="12852" y="15626"/>
                </a:cubicBezTo>
                <a:cubicBezTo>
                  <a:pt x="12940" y="15850"/>
                  <a:pt x="13016" y="16043"/>
                  <a:pt x="13021" y="16058"/>
                </a:cubicBezTo>
                <a:cubicBezTo>
                  <a:pt x="13027" y="16073"/>
                  <a:pt x="13141" y="16112"/>
                  <a:pt x="13278" y="16144"/>
                </a:cubicBezTo>
                <a:cubicBezTo>
                  <a:pt x="13554" y="16209"/>
                  <a:pt x="14151" y="16164"/>
                  <a:pt x="14301" y="16067"/>
                </a:cubicBezTo>
                <a:cubicBezTo>
                  <a:pt x="14391" y="16008"/>
                  <a:pt x="14430" y="15906"/>
                  <a:pt x="14623" y="15258"/>
                </a:cubicBezTo>
                <a:cubicBezTo>
                  <a:pt x="14749" y="14833"/>
                  <a:pt x="14816" y="13948"/>
                  <a:pt x="14751" y="13551"/>
                </a:cubicBezTo>
                <a:cubicBezTo>
                  <a:pt x="14628" y="12797"/>
                  <a:pt x="14221" y="12318"/>
                  <a:pt x="13701" y="12319"/>
                </a:cubicBezTo>
                <a:close/>
                <a:moveTo>
                  <a:pt x="11591" y="17182"/>
                </a:moveTo>
                <a:cubicBezTo>
                  <a:pt x="11401" y="17179"/>
                  <a:pt x="11102" y="17245"/>
                  <a:pt x="11024" y="17329"/>
                </a:cubicBezTo>
                <a:cubicBezTo>
                  <a:pt x="10965" y="17391"/>
                  <a:pt x="10930" y="17539"/>
                  <a:pt x="10910" y="17809"/>
                </a:cubicBezTo>
                <a:cubicBezTo>
                  <a:pt x="10877" y="18271"/>
                  <a:pt x="10928" y="18469"/>
                  <a:pt x="11117" y="18617"/>
                </a:cubicBezTo>
                <a:cubicBezTo>
                  <a:pt x="11296" y="18756"/>
                  <a:pt x="11845" y="18710"/>
                  <a:pt x="12036" y="18539"/>
                </a:cubicBezTo>
                <a:cubicBezTo>
                  <a:pt x="12153" y="18435"/>
                  <a:pt x="12177" y="18367"/>
                  <a:pt x="12182" y="18141"/>
                </a:cubicBezTo>
                <a:cubicBezTo>
                  <a:pt x="12186" y="17993"/>
                  <a:pt x="12190" y="17807"/>
                  <a:pt x="12192" y="17726"/>
                </a:cubicBezTo>
                <a:cubicBezTo>
                  <a:pt x="12198" y="17554"/>
                  <a:pt x="12046" y="17321"/>
                  <a:pt x="11908" y="17290"/>
                </a:cubicBezTo>
                <a:cubicBezTo>
                  <a:pt x="11855" y="17278"/>
                  <a:pt x="11775" y="17239"/>
                  <a:pt x="11732" y="17208"/>
                </a:cubicBezTo>
                <a:cubicBezTo>
                  <a:pt x="11705" y="17189"/>
                  <a:pt x="11654" y="17183"/>
                  <a:pt x="11591" y="17182"/>
                </a:cubicBezTo>
                <a:close/>
                <a:moveTo>
                  <a:pt x="8170" y="18349"/>
                </a:moveTo>
                <a:cubicBezTo>
                  <a:pt x="7991" y="18352"/>
                  <a:pt x="7811" y="18395"/>
                  <a:pt x="7714" y="18479"/>
                </a:cubicBezTo>
                <a:cubicBezTo>
                  <a:pt x="7571" y="18601"/>
                  <a:pt x="7564" y="18625"/>
                  <a:pt x="7556" y="19023"/>
                </a:cubicBezTo>
                <a:cubicBezTo>
                  <a:pt x="7547" y="19473"/>
                  <a:pt x="7576" y="19561"/>
                  <a:pt x="7785" y="19676"/>
                </a:cubicBezTo>
                <a:cubicBezTo>
                  <a:pt x="7963" y="19774"/>
                  <a:pt x="8444" y="19714"/>
                  <a:pt x="8603" y="19572"/>
                </a:cubicBezTo>
                <a:cubicBezTo>
                  <a:pt x="8737" y="19454"/>
                  <a:pt x="8744" y="19434"/>
                  <a:pt x="8744" y="19015"/>
                </a:cubicBezTo>
                <a:cubicBezTo>
                  <a:pt x="8744" y="18604"/>
                  <a:pt x="8735" y="18566"/>
                  <a:pt x="8616" y="18461"/>
                </a:cubicBezTo>
                <a:cubicBezTo>
                  <a:pt x="8526" y="18382"/>
                  <a:pt x="8349" y="18346"/>
                  <a:pt x="8170" y="18349"/>
                </a:cubicBezTo>
                <a:close/>
                <a:moveTo>
                  <a:pt x="15165" y="18466"/>
                </a:moveTo>
                <a:cubicBezTo>
                  <a:pt x="14695" y="18470"/>
                  <a:pt x="14568" y="18576"/>
                  <a:pt x="14525" y="19010"/>
                </a:cubicBezTo>
                <a:cubicBezTo>
                  <a:pt x="14485" y="19413"/>
                  <a:pt x="14560" y="19641"/>
                  <a:pt x="14762" y="19741"/>
                </a:cubicBezTo>
                <a:cubicBezTo>
                  <a:pt x="14977" y="19847"/>
                  <a:pt x="15422" y="19832"/>
                  <a:pt x="15585" y="19715"/>
                </a:cubicBezTo>
                <a:cubicBezTo>
                  <a:pt x="15745" y="19600"/>
                  <a:pt x="15795" y="19414"/>
                  <a:pt x="15772" y="19010"/>
                </a:cubicBezTo>
                <a:cubicBezTo>
                  <a:pt x="15748" y="18607"/>
                  <a:pt x="15585" y="18462"/>
                  <a:pt x="15165" y="18466"/>
                </a:cubicBezTo>
                <a:close/>
                <a:moveTo>
                  <a:pt x="12840" y="20056"/>
                </a:moveTo>
                <a:cubicBezTo>
                  <a:pt x="12716" y="20063"/>
                  <a:pt x="12604" y="20094"/>
                  <a:pt x="12575" y="20143"/>
                </a:cubicBezTo>
                <a:cubicBezTo>
                  <a:pt x="12559" y="20170"/>
                  <a:pt x="12540" y="20445"/>
                  <a:pt x="12535" y="20752"/>
                </a:cubicBezTo>
                <a:cubicBezTo>
                  <a:pt x="12528" y="21224"/>
                  <a:pt x="12540" y="21332"/>
                  <a:pt x="12613" y="21457"/>
                </a:cubicBezTo>
                <a:cubicBezTo>
                  <a:pt x="12684" y="21578"/>
                  <a:pt x="12740" y="21600"/>
                  <a:pt x="12928" y="21573"/>
                </a:cubicBezTo>
                <a:cubicBezTo>
                  <a:pt x="13262" y="21526"/>
                  <a:pt x="13295" y="21455"/>
                  <a:pt x="13288" y="20774"/>
                </a:cubicBezTo>
                <a:cubicBezTo>
                  <a:pt x="13282" y="20215"/>
                  <a:pt x="13278" y="20198"/>
                  <a:pt x="13157" y="20112"/>
                </a:cubicBezTo>
                <a:cubicBezTo>
                  <a:pt x="13096" y="20069"/>
                  <a:pt x="12963" y="20049"/>
                  <a:pt x="12840" y="20056"/>
                </a:cubicBezTo>
                <a:close/>
                <a:moveTo>
                  <a:pt x="10084" y="20419"/>
                </a:moveTo>
                <a:cubicBezTo>
                  <a:pt x="10052" y="20412"/>
                  <a:pt x="10013" y="20416"/>
                  <a:pt x="9961" y="20424"/>
                </a:cubicBezTo>
                <a:lnTo>
                  <a:pt x="9795" y="20445"/>
                </a:lnTo>
                <a:lnTo>
                  <a:pt x="9780" y="20843"/>
                </a:lnTo>
                <a:cubicBezTo>
                  <a:pt x="9771" y="21111"/>
                  <a:pt x="9787" y="21260"/>
                  <a:pt x="9825" y="21301"/>
                </a:cubicBezTo>
                <a:cubicBezTo>
                  <a:pt x="9899" y="21382"/>
                  <a:pt x="10122" y="21379"/>
                  <a:pt x="10198" y="21297"/>
                </a:cubicBezTo>
                <a:cubicBezTo>
                  <a:pt x="10243" y="21248"/>
                  <a:pt x="10252" y="21142"/>
                  <a:pt x="10230" y="20877"/>
                </a:cubicBezTo>
                <a:cubicBezTo>
                  <a:pt x="10204" y="20547"/>
                  <a:pt x="10181" y="20440"/>
                  <a:pt x="10084" y="20419"/>
                </a:cubicBezTo>
                <a:close/>
              </a:path>
            </a:pathLst>
          </a:cu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电阻应变计式传感器"/>
          <p:cNvSpPr txBox="1">
            <a:spLocks noGrp="1"/>
          </p:cNvSpPr>
          <p:nvPr>
            <p:ph type="title"/>
          </p:nvPr>
        </p:nvSpPr>
        <p:spPr>
          <a:prstGeom prst="rect">
            <a:avLst/>
          </a:prstGeom>
        </p:spPr>
        <p:txBody>
          <a:bodyPr/>
          <a:lstStyle>
            <a:lvl1pPr defTabSz="490727">
              <a:defRPr sz="3780"/>
            </a:lvl1pPr>
          </a:lstStyle>
          <a:p>
            <a:r>
              <a:t>电阻应变计式传感器</a:t>
            </a:r>
          </a:p>
        </p:txBody>
      </p:sp>
      <p:sp>
        <p:nvSpPr>
          <p:cNvPr id="1144" name="1.力传感器"/>
          <p:cNvSpPr txBox="1"/>
          <p:nvPr/>
        </p:nvSpPr>
        <p:spPr>
          <a:xfrm>
            <a:off x="887888" y="1939289"/>
            <a:ext cx="2125664"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487680">
              <a:spcBef>
                <a:spcPts val="4200"/>
              </a:spcBef>
              <a:defRPr sz="3200" b="1">
                <a:solidFill>
                  <a:srgbClr val="FF3300"/>
                </a:solidFill>
                <a:latin typeface="Tahoma"/>
                <a:ea typeface="Tahoma"/>
                <a:cs typeface="Tahoma"/>
                <a:sym typeface="Tahoma"/>
              </a:defRPr>
            </a:pPr>
            <a:r>
              <a:t>1.</a:t>
            </a:r>
            <a:r>
              <a:rPr b="0">
                <a:latin typeface="宋体"/>
                <a:ea typeface="宋体"/>
                <a:cs typeface="宋体"/>
                <a:sym typeface="宋体"/>
              </a:rPr>
              <a:t>力传感器</a:t>
            </a:r>
          </a:p>
        </p:txBody>
      </p:sp>
      <p:sp>
        <p:nvSpPr>
          <p:cNvPr id="1145" name="应变计式传感器的最大用武之地还是称重和测力领域。这种测力传感器的结构由应变计、弹性元件和一些附件所组成。视弹性元件结构型式(如柱(筒)形、环形、梁式、轮幅式等)和受载性质(如拉、压、弯曲和剪切等)的不同，它们有许多种类。"/>
          <p:cNvSpPr txBox="1"/>
          <p:nvPr/>
        </p:nvSpPr>
        <p:spPr>
          <a:xfrm>
            <a:off x="1027191" y="2926079"/>
            <a:ext cx="11455322"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pPr>
            <a:r>
              <a:rPr dirty="0" err="1">
                <a:latin typeface="黑体"/>
                <a:ea typeface="黑体"/>
                <a:cs typeface="黑体"/>
                <a:sym typeface="黑体"/>
              </a:rPr>
              <a:t>应变计式传感器的最大用武之地还是称重和测力领域。</a:t>
            </a:r>
            <a:r>
              <a:rPr dirty="0" err="1">
                <a:solidFill>
                  <a:srgbClr val="D60093"/>
                </a:solidFill>
                <a:latin typeface="黑体"/>
                <a:ea typeface="黑体"/>
                <a:cs typeface="黑体"/>
                <a:sym typeface="黑体"/>
              </a:rPr>
              <a:t>这种测力传感器的结构由应变计、弹性元件和一些附件所组成。</a:t>
            </a:r>
            <a:r>
              <a:rPr dirty="0" err="1">
                <a:latin typeface="黑体"/>
                <a:ea typeface="黑体"/>
                <a:cs typeface="黑体"/>
                <a:sym typeface="黑体"/>
              </a:rPr>
              <a:t>视弹性元件结构型式</a:t>
            </a:r>
            <a:r>
              <a:rPr dirty="0">
                <a:latin typeface="黑体"/>
                <a:ea typeface="黑体"/>
                <a:cs typeface="黑体"/>
                <a:sym typeface="黑体"/>
              </a:rPr>
              <a:t>(</a:t>
            </a:r>
            <a:r>
              <a:rPr dirty="0" err="1">
                <a:latin typeface="黑体"/>
                <a:ea typeface="黑体"/>
                <a:cs typeface="黑体"/>
                <a:sym typeface="黑体"/>
              </a:rPr>
              <a:t>如柱</a:t>
            </a:r>
            <a:r>
              <a:rPr dirty="0">
                <a:latin typeface="黑体"/>
                <a:ea typeface="黑体"/>
                <a:cs typeface="黑体"/>
                <a:sym typeface="黑体"/>
              </a:rPr>
              <a:t>(筒)</a:t>
            </a:r>
            <a:r>
              <a:rPr dirty="0" err="1">
                <a:latin typeface="黑体"/>
                <a:ea typeface="黑体"/>
                <a:cs typeface="黑体"/>
                <a:sym typeface="黑体"/>
              </a:rPr>
              <a:t>形、环形、梁式、轮幅式等</a:t>
            </a:r>
            <a:r>
              <a:rPr dirty="0">
                <a:latin typeface="黑体"/>
                <a:ea typeface="黑体"/>
                <a:cs typeface="黑体"/>
                <a:sym typeface="黑体"/>
              </a:rPr>
              <a:t>)</a:t>
            </a:r>
            <a:r>
              <a:rPr dirty="0" err="1">
                <a:latin typeface="黑体"/>
                <a:ea typeface="黑体"/>
                <a:cs typeface="黑体"/>
                <a:sym typeface="黑体"/>
              </a:rPr>
              <a:t>和受载性质</a:t>
            </a:r>
            <a:r>
              <a:rPr dirty="0">
                <a:latin typeface="黑体"/>
                <a:ea typeface="黑体"/>
                <a:cs typeface="黑体"/>
                <a:sym typeface="黑体"/>
              </a:rPr>
              <a:t>(</a:t>
            </a:r>
            <a:r>
              <a:rPr dirty="0" err="1">
                <a:latin typeface="黑体"/>
                <a:ea typeface="黑体"/>
                <a:cs typeface="黑体"/>
                <a:sym typeface="黑体"/>
              </a:rPr>
              <a:t>如拉、压、弯曲和剪切等</a:t>
            </a:r>
            <a:r>
              <a:rPr dirty="0">
                <a:latin typeface="黑体"/>
                <a:ea typeface="黑体"/>
                <a:cs typeface="黑体"/>
                <a:sym typeface="黑体"/>
              </a:rPr>
              <a:t>)</a:t>
            </a:r>
            <a:r>
              <a:rPr dirty="0" err="1">
                <a:latin typeface="黑体"/>
                <a:ea typeface="黑体"/>
                <a:cs typeface="黑体"/>
                <a:sym typeface="黑体"/>
              </a:rPr>
              <a:t>的不同，它们有许多种类</a:t>
            </a:r>
            <a:r>
              <a:rPr dirty="0">
                <a:latin typeface="黑体"/>
                <a:ea typeface="黑体"/>
                <a:cs typeface="黑体"/>
                <a:sym typeface="黑体"/>
              </a:rPr>
              <a:t>。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作用力与轴线重合时可直接测量；…"/>
          <p:cNvSpPr txBox="1"/>
          <p:nvPr/>
        </p:nvSpPr>
        <p:spPr>
          <a:xfrm>
            <a:off x="837635" y="3067588"/>
            <a:ext cx="4661831" cy="3253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800"/>
              </a:spcBef>
              <a:buClr>
                <a:srgbClr val="3333CC"/>
              </a:buClr>
              <a:buFont typeface="Wingdings"/>
              <a:defRPr>
                <a:latin typeface="+mj-lt"/>
                <a:ea typeface="+mj-ea"/>
                <a:cs typeface="+mj-cs"/>
                <a:sym typeface="微软雅黑"/>
              </a:defRPr>
            </a:pPr>
            <a:r>
              <a:t>作用力与轴线重合时可直接测量；</a:t>
            </a:r>
          </a:p>
          <a:p>
            <a:pPr>
              <a:spcBef>
                <a:spcPts val="800"/>
              </a:spcBef>
              <a:buClr>
                <a:srgbClr val="3333CC"/>
              </a:buClr>
              <a:buFont typeface="Wingdings"/>
              <a:defRPr>
                <a:latin typeface="+mj-lt"/>
                <a:ea typeface="+mj-ea"/>
                <a:cs typeface="+mj-cs"/>
                <a:sym typeface="微软雅黑"/>
              </a:defRPr>
            </a:pPr>
            <a:r>
              <a:t>作用力与轴线存在偏移或夹角时，弹性体除受拉（压）力外，受横向力和弯矩作用，如何减小？</a:t>
            </a:r>
          </a:p>
        </p:txBody>
      </p:sp>
      <p:grpSp>
        <p:nvGrpSpPr>
          <p:cNvPr id="1153" name="成组"/>
          <p:cNvGrpSpPr/>
          <p:nvPr/>
        </p:nvGrpSpPr>
        <p:grpSpPr>
          <a:xfrm>
            <a:off x="5961088" y="1695450"/>
            <a:ext cx="5971461" cy="3410656"/>
            <a:chOff x="22939" y="0"/>
            <a:chExt cx="5971460" cy="3410655"/>
          </a:xfrm>
        </p:grpSpPr>
        <p:grpSp>
          <p:nvGrpSpPr>
            <p:cNvPr id="1151" name="成组"/>
            <p:cNvGrpSpPr/>
            <p:nvPr/>
          </p:nvGrpSpPr>
          <p:grpSpPr>
            <a:xfrm>
              <a:off x="22939" y="0"/>
              <a:ext cx="5971461" cy="3252599"/>
              <a:chOff x="22939" y="0"/>
              <a:chExt cx="5971460" cy="3252598"/>
            </a:xfrm>
          </p:grpSpPr>
          <p:pic>
            <p:nvPicPr>
              <p:cNvPr id="1148" name="C:\Users\bamboo\AppData\Roaming\Tencent\Users\1659041496\QQ\WinTemp\RichOle\{$`B{FD]EA05WFCVRFZZR{V.png" descr="C:\Users\bamboo\AppData\Roaming\Tencent\Users\1659041496\QQ\WinTemp\RichOle\{$`B{FD]EA05WFCVRFZZR{V.png"/>
              <p:cNvPicPr>
                <a:picLocks noChangeAspect="1"/>
              </p:cNvPicPr>
              <p:nvPr/>
            </p:nvPicPr>
            <p:blipFill>
              <a:blip r:embed="rId2">
                <a:extLst/>
              </a:blip>
              <a:srcRect l="3117" t="25998" r="6005" b="5785"/>
              <a:stretch>
                <a:fillRect/>
              </a:stretch>
            </p:blipFill>
            <p:spPr>
              <a:xfrm>
                <a:off x="198815" y="199835"/>
                <a:ext cx="5795586" cy="3029753"/>
              </a:xfrm>
              <a:custGeom>
                <a:avLst/>
                <a:gdLst/>
                <a:ahLst/>
                <a:cxnLst>
                  <a:cxn ang="0">
                    <a:pos x="wd2" y="hd2"/>
                  </a:cxn>
                  <a:cxn ang="5400000">
                    <a:pos x="wd2" y="hd2"/>
                  </a:cxn>
                  <a:cxn ang="10800000">
                    <a:pos x="wd2" y="hd2"/>
                  </a:cxn>
                  <a:cxn ang="16200000">
                    <a:pos x="wd2" y="hd2"/>
                  </a:cxn>
                </a:cxnLst>
                <a:rect l="0" t="0" r="r" b="b"/>
                <a:pathLst>
                  <a:path w="21583" h="21487" extrusionOk="0">
                    <a:moveTo>
                      <a:pt x="8494" y="3"/>
                    </a:moveTo>
                    <a:cubicBezTo>
                      <a:pt x="8472" y="-5"/>
                      <a:pt x="8455" y="4"/>
                      <a:pt x="8447" y="31"/>
                    </a:cubicBezTo>
                    <a:cubicBezTo>
                      <a:pt x="8432" y="76"/>
                      <a:pt x="8386" y="113"/>
                      <a:pt x="8345" y="113"/>
                    </a:cubicBezTo>
                    <a:cubicBezTo>
                      <a:pt x="8289" y="113"/>
                      <a:pt x="8275" y="155"/>
                      <a:pt x="8291" y="273"/>
                    </a:cubicBezTo>
                    <a:cubicBezTo>
                      <a:pt x="8307" y="391"/>
                      <a:pt x="8290" y="444"/>
                      <a:pt x="8226" y="476"/>
                    </a:cubicBezTo>
                    <a:cubicBezTo>
                      <a:pt x="8179" y="500"/>
                      <a:pt x="8141" y="564"/>
                      <a:pt x="8141" y="620"/>
                    </a:cubicBezTo>
                    <a:cubicBezTo>
                      <a:pt x="8141" y="675"/>
                      <a:pt x="8128" y="779"/>
                      <a:pt x="8114" y="850"/>
                    </a:cubicBezTo>
                    <a:cubicBezTo>
                      <a:pt x="8093" y="953"/>
                      <a:pt x="8108" y="972"/>
                      <a:pt x="8185" y="952"/>
                    </a:cubicBezTo>
                    <a:cubicBezTo>
                      <a:pt x="8268" y="930"/>
                      <a:pt x="8281" y="956"/>
                      <a:pt x="8272" y="1121"/>
                    </a:cubicBezTo>
                    <a:cubicBezTo>
                      <a:pt x="8266" y="1227"/>
                      <a:pt x="8234" y="1352"/>
                      <a:pt x="8201" y="1399"/>
                    </a:cubicBezTo>
                    <a:cubicBezTo>
                      <a:pt x="8137" y="1491"/>
                      <a:pt x="8161" y="1588"/>
                      <a:pt x="8248" y="1588"/>
                    </a:cubicBezTo>
                    <a:cubicBezTo>
                      <a:pt x="8278" y="1588"/>
                      <a:pt x="8303" y="1535"/>
                      <a:pt x="8303" y="1470"/>
                    </a:cubicBezTo>
                    <a:cubicBezTo>
                      <a:pt x="8303" y="1325"/>
                      <a:pt x="8478" y="1161"/>
                      <a:pt x="8565" y="1225"/>
                    </a:cubicBezTo>
                    <a:cubicBezTo>
                      <a:pt x="8600" y="1250"/>
                      <a:pt x="8632" y="1368"/>
                      <a:pt x="8634" y="1487"/>
                    </a:cubicBezTo>
                    <a:lnTo>
                      <a:pt x="8639" y="1703"/>
                    </a:lnTo>
                    <a:lnTo>
                      <a:pt x="8665" y="1470"/>
                    </a:lnTo>
                    <a:cubicBezTo>
                      <a:pt x="8684" y="1304"/>
                      <a:pt x="8720" y="1228"/>
                      <a:pt x="8792" y="1199"/>
                    </a:cubicBezTo>
                    <a:cubicBezTo>
                      <a:pt x="8884" y="1164"/>
                      <a:pt x="8894" y="1123"/>
                      <a:pt x="8894" y="772"/>
                    </a:cubicBezTo>
                    <a:cubicBezTo>
                      <a:pt x="8894" y="531"/>
                      <a:pt x="8872" y="352"/>
                      <a:pt x="8837" y="299"/>
                    </a:cubicBezTo>
                    <a:cubicBezTo>
                      <a:pt x="8792" y="232"/>
                      <a:pt x="8790" y="200"/>
                      <a:pt x="8831" y="152"/>
                    </a:cubicBezTo>
                    <a:cubicBezTo>
                      <a:pt x="8872" y="104"/>
                      <a:pt x="8872" y="81"/>
                      <a:pt x="8829" y="31"/>
                    </a:cubicBezTo>
                    <a:cubicBezTo>
                      <a:pt x="8797" y="-7"/>
                      <a:pt x="8759" y="17"/>
                      <a:pt x="8730" y="91"/>
                    </a:cubicBezTo>
                    <a:cubicBezTo>
                      <a:pt x="8688" y="200"/>
                      <a:pt x="8673" y="197"/>
                      <a:pt x="8578" y="79"/>
                    </a:cubicBezTo>
                    <a:cubicBezTo>
                      <a:pt x="8544" y="36"/>
                      <a:pt x="8516" y="11"/>
                      <a:pt x="8494" y="3"/>
                    </a:cubicBezTo>
                    <a:close/>
                    <a:moveTo>
                      <a:pt x="9236" y="34"/>
                    </a:moveTo>
                    <a:cubicBezTo>
                      <a:pt x="9215" y="34"/>
                      <a:pt x="9199" y="100"/>
                      <a:pt x="9199" y="181"/>
                    </a:cubicBezTo>
                    <a:cubicBezTo>
                      <a:pt x="9199" y="261"/>
                      <a:pt x="9174" y="368"/>
                      <a:pt x="9143" y="417"/>
                    </a:cubicBezTo>
                    <a:cubicBezTo>
                      <a:pt x="9048" y="567"/>
                      <a:pt x="9036" y="794"/>
                      <a:pt x="9122" y="836"/>
                    </a:cubicBezTo>
                    <a:cubicBezTo>
                      <a:pt x="9183" y="867"/>
                      <a:pt x="9199" y="947"/>
                      <a:pt x="9199" y="1239"/>
                    </a:cubicBezTo>
                    <a:cubicBezTo>
                      <a:pt x="9199" y="1540"/>
                      <a:pt x="9211" y="1596"/>
                      <a:pt x="9264" y="1557"/>
                    </a:cubicBezTo>
                    <a:cubicBezTo>
                      <a:pt x="9299" y="1531"/>
                      <a:pt x="9404" y="1509"/>
                      <a:pt x="9497" y="1509"/>
                    </a:cubicBezTo>
                    <a:lnTo>
                      <a:pt x="9667" y="1509"/>
                    </a:lnTo>
                    <a:lnTo>
                      <a:pt x="9667" y="772"/>
                    </a:lnTo>
                    <a:cubicBezTo>
                      <a:pt x="9667" y="70"/>
                      <a:pt x="9645" y="-113"/>
                      <a:pt x="9591" y="155"/>
                    </a:cubicBezTo>
                    <a:cubicBezTo>
                      <a:pt x="9577" y="222"/>
                      <a:pt x="9547" y="254"/>
                      <a:pt x="9523" y="226"/>
                    </a:cubicBezTo>
                    <a:cubicBezTo>
                      <a:pt x="9499" y="197"/>
                      <a:pt x="9445" y="235"/>
                      <a:pt x="9403" y="307"/>
                    </a:cubicBezTo>
                    <a:cubicBezTo>
                      <a:pt x="9312" y="463"/>
                      <a:pt x="9225" y="388"/>
                      <a:pt x="9254" y="181"/>
                    </a:cubicBezTo>
                    <a:cubicBezTo>
                      <a:pt x="9265" y="100"/>
                      <a:pt x="9256" y="34"/>
                      <a:pt x="9236" y="34"/>
                    </a:cubicBezTo>
                    <a:close/>
                    <a:moveTo>
                      <a:pt x="11567" y="34"/>
                    </a:moveTo>
                    <a:cubicBezTo>
                      <a:pt x="11558" y="34"/>
                      <a:pt x="11528" y="91"/>
                      <a:pt x="11502" y="161"/>
                    </a:cubicBezTo>
                    <a:cubicBezTo>
                      <a:pt x="11457" y="278"/>
                      <a:pt x="11445" y="276"/>
                      <a:pt x="11343" y="150"/>
                    </a:cubicBezTo>
                    <a:cubicBezTo>
                      <a:pt x="11283" y="74"/>
                      <a:pt x="11228" y="26"/>
                      <a:pt x="11221" y="43"/>
                    </a:cubicBezTo>
                    <a:cubicBezTo>
                      <a:pt x="11160" y="186"/>
                      <a:pt x="10968" y="959"/>
                      <a:pt x="11008" y="895"/>
                    </a:cubicBezTo>
                    <a:cubicBezTo>
                      <a:pt x="11085" y="774"/>
                      <a:pt x="11114" y="872"/>
                      <a:pt x="11114" y="1250"/>
                    </a:cubicBezTo>
                    <a:cubicBezTo>
                      <a:pt x="11114" y="1662"/>
                      <a:pt x="11185" y="1698"/>
                      <a:pt x="11203" y="1295"/>
                    </a:cubicBezTo>
                    <a:cubicBezTo>
                      <a:pt x="11215" y="1019"/>
                      <a:pt x="11223" y="1005"/>
                      <a:pt x="11358" y="1005"/>
                    </a:cubicBezTo>
                    <a:cubicBezTo>
                      <a:pt x="11496" y="1005"/>
                      <a:pt x="11502" y="1014"/>
                      <a:pt x="11502" y="1295"/>
                    </a:cubicBezTo>
                    <a:cubicBezTo>
                      <a:pt x="11502" y="1675"/>
                      <a:pt x="11561" y="1675"/>
                      <a:pt x="11567" y="1295"/>
                    </a:cubicBezTo>
                    <a:cubicBezTo>
                      <a:pt x="11581" y="379"/>
                      <a:pt x="11581" y="34"/>
                      <a:pt x="11567" y="34"/>
                    </a:cubicBezTo>
                    <a:close/>
                    <a:moveTo>
                      <a:pt x="10706" y="43"/>
                    </a:moveTo>
                    <a:cubicBezTo>
                      <a:pt x="10691" y="43"/>
                      <a:pt x="10677" y="60"/>
                      <a:pt x="10658" y="96"/>
                    </a:cubicBezTo>
                    <a:cubicBezTo>
                      <a:pt x="10620" y="169"/>
                      <a:pt x="10630" y="189"/>
                      <a:pt x="10706" y="189"/>
                    </a:cubicBezTo>
                    <a:cubicBezTo>
                      <a:pt x="10782" y="189"/>
                      <a:pt x="10793" y="169"/>
                      <a:pt x="10755" y="96"/>
                    </a:cubicBezTo>
                    <a:cubicBezTo>
                      <a:pt x="10736" y="60"/>
                      <a:pt x="10721" y="43"/>
                      <a:pt x="10706" y="43"/>
                    </a:cubicBezTo>
                    <a:close/>
                    <a:moveTo>
                      <a:pt x="11725" y="352"/>
                    </a:moveTo>
                    <a:cubicBezTo>
                      <a:pt x="11710" y="352"/>
                      <a:pt x="11695" y="372"/>
                      <a:pt x="11676" y="409"/>
                    </a:cubicBezTo>
                    <a:cubicBezTo>
                      <a:pt x="11638" y="481"/>
                      <a:pt x="11649" y="501"/>
                      <a:pt x="11725" y="501"/>
                    </a:cubicBezTo>
                    <a:cubicBezTo>
                      <a:pt x="11801" y="501"/>
                      <a:pt x="11812" y="481"/>
                      <a:pt x="11774" y="409"/>
                    </a:cubicBezTo>
                    <a:cubicBezTo>
                      <a:pt x="11755" y="372"/>
                      <a:pt x="11740" y="352"/>
                      <a:pt x="11725" y="352"/>
                    </a:cubicBezTo>
                    <a:close/>
                    <a:moveTo>
                      <a:pt x="10788" y="431"/>
                    </a:moveTo>
                    <a:cubicBezTo>
                      <a:pt x="10773" y="431"/>
                      <a:pt x="10758" y="448"/>
                      <a:pt x="10739" y="485"/>
                    </a:cubicBezTo>
                    <a:cubicBezTo>
                      <a:pt x="10701" y="557"/>
                      <a:pt x="10712" y="577"/>
                      <a:pt x="10788" y="577"/>
                    </a:cubicBezTo>
                    <a:cubicBezTo>
                      <a:pt x="10864" y="577"/>
                      <a:pt x="10874" y="557"/>
                      <a:pt x="10836" y="485"/>
                    </a:cubicBezTo>
                    <a:cubicBezTo>
                      <a:pt x="10817" y="448"/>
                      <a:pt x="10803" y="431"/>
                      <a:pt x="10788" y="431"/>
                    </a:cubicBezTo>
                    <a:close/>
                    <a:moveTo>
                      <a:pt x="9762" y="448"/>
                    </a:moveTo>
                    <a:cubicBezTo>
                      <a:pt x="9729" y="473"/>
                      <a:pt x="9740" y="489"/>
                      <a:pt x="9787" y="493"/>
                    </a:cubicBezTo>
                    <a:cubicBezTo>
                      <a:pt x="9830" y="496"/>
                      <a:pt x="9854" y="479"/>
                      <a:pt x="9840" y="454"/>
                    </a:cubicBezTo>
                    <a:cubicBezTo>
                      <a:pt x="9827" y="428"/>
                      <a:pt x="9791" y="426"/>
                      <a:pt x="9762" y="448"/>
                    </a:cubicBezTo>
                    <a:close/>
                    <a:moveTo>
                      <a:pt x="10343" y="577"/>
                    </a:moveTo>
                    <a:cubicBezTo>
                      <a:pt x="10288" y="577"/>
                      <a:pt x="10277" y="629"/>
                      <a:pt x="10291" y="817"/>
                    </a:cubicBezTo>
                    <a:cubicBezTo>
                      <a:pt x="10306" y="1008"/>
                      <a:pt x="10282" y="1108"/>
                      <a:pt x="10171" y="1329"/>
                    </a:cubicBezTo>
                    <a:lnTo>
                      <a:pt x="10034" y="1605"/>
                    </a:lnTo>
                    <a:lnTo>
                      <a:pt x="10164" y="1481"/>
                    </a:lnTo>
                    <a:cubicBezTo>
                      <a:pt x="10319" y="1331"/>
                      <a:pt x="10327" y="1313"/>
                      <a:pt x="10375" y="901"/>
                    </a:cubicBezTo>
                    <a:cubicBezTo>
                      <a:pt x="10409" y="619"/>
                      <a:pt x="10404" y="577"/>
                      <a:pt x="10343" y="577"/>
                    </a:cubicBezTo>
                    <a:close/>
                    <a:moveTo>
                      <a:pt x="10544" y="577"/>
                    </a:moveTo>
                    <a:cubicBezTo>
                      <a:pt x="10496" y="577"/>
                      <a:pt x="10485" y="665"/>
                      <a:pt x="10495" y="986"/>
                    </a:cubicBezTo>
                    <a:cubicBezTo>
                      <a:pt x="10502" y="1210"/>
                      <a:pt x="10515" y="1436"/>
                      <a:pt x="10525" y="1489"/>
                    </a:cubicBezTo>
                    <a:cubicBezTo>
                      <a:pt x="10545" y="1609"/>
                      <a:pt x="10854" y="1621"/>
                      <a:pt x="10893" y="1503"/>
                    </a:cubicBezTo>
                    <a:cubicBezTo>
                      <a:pt x="10939" y="1360"/>
                      <a:pt x="10841" y="1239"/>
                      <a:pt x="10770" y="1351"/>
                    </a:cubicBezTo>
                    <a:cubicBezTo>
                      <a:pt x="10648" y="1544"/>
                      <a:pt x="10576" y="1387"/>
                      <a:pt x="10591" y="966"/>
                    </a:cubicBezTo>
                    <a:cubicBezTo>
                      <a:pt x="10602" y="661"/>
                      <a:pt x="10592" y="577"/>
                      <a:pt x="10544" y="577"/>
                    </a:cubicBezTo>
                    <a:close/>
                    <a:moveTo>
                      <a:pt x="4700" y="772"/>
                    </a:moveTo>
                    <a:lnTo>
                      <a:pt x="4688" y="2441"/>
                    </a:lnTo>
                    <a:cubicBezTo>
                      <a:pt x="4678" y="3845"/>
                      <a:pt x="4666" y="4121"/>
                      <a:pt x="4613" y="4197"/>
                    </a:cubicBezTo>
                    <a:cubicBezTo>
                      <a:pt x="4555" y="4279"/>
                      <a:pt x="4556" y="4310"/>
                      <a:pt x="4616" y="4529"/>
                    </a:cubicBezTo>
                    <a:cubicBezTo>
                      <a:pt x="4652" y="4662"/>
                      <a:pt x="4670" y="4806"/>
                      <a:pt x="4657" y="4847"/>
                    </a:cubicBezTo>
                    <a:cubicBezTo>
                      <a:pt x="4642" y="4893"/>
                      <a:pt x="4193" y="4923"/>
                      <a:pt x="3514" y="4923"/>
                    </a:cubicBezTo>
                    <a:lnTo>
                      <a:pt x="2396" y="4923"/>
                    </a:lnTo>
                    <a:lnTo>
                      <a:pt x="2396" y="5424"/>
                    </a:lnTo>
                    <a:lnTo>
                      <a:pt x="2396" y="5922"/>
                    </a:lnTo>
                    <a:lnTo>
                      <a:pt x="2631" y="5948"/>
                    </a:lnTo>
                    <a:lnTo>
                      <a:pt x="2864" y="5970"/>
                    </a:lnTo>
                    <a:lnTo>
                      <a:pt x="2874" y="9790"/>
                    </a:lnTo>
                    <a:lnTo>
                      <a:pt x="2886" y="13609"/>
                    </a:lnTo>
                    <a:lnTo>
                      <a:pt x="2026" y="14701"/>
                    </a:lnTo>
                    <a:cubicBezTo>
                      <a:pt x="1553" y="15302"/>
                      <a:pt x="1175" y="15812"/>
                      <a:pt x="1185" y="15832"/>
                    </a:cubicBezTo>
                    <a:cubicBezTo>
                      <a:pt x="1196" y="15852"/>
                      <a:pt x="1567" y="15413"/>
                      <a:pt x="2011" y="14856"/>
                    </a:cubicBezTo>
                    <a:cubicBezTo>
                      <a:pt x="2455" y="14299"/>
                      <a:pt x="2834" y="13872"/>
                      <a:pt x="2852" y="13907"/>
                    </a:cubicBezTo>
                    <a:cubicBezTo>
                      <a:pt x="2871" y="13943"/>
                      <a:pt x="2882" y="14528"/>
                      <a:pt x="2876" y="15208"/>
                    </a:cubicBezTo>
                    <a:lnTo>
                      <a:pt x="2864" y="16443"/>
                    </a:lnTo>
                    <a:lnTo>
                      <a:pt x="2752" y="16469"/>
                    </a:lnTo>
                    <a:cubicBezTo>
                      <a:pt x="2643" y="16493"/>
                      <a:pt x="2641" y="16505"/>
                      <a:pt x="2641" y="16992"/>
                    </a:cubicBezTo>
                    <a:lnTo>
                      <a:pt x="2641" y="17490"/>
                    </a:lnTo>
                    <a:lnTo>
                      <a:pt x="3631" y="17490"/>
                    </a:lnTo>
                    <a:cubicBezTo>
                      <a:pt x="4176" y="17490"/>
                      <a:pt x="4634" y="17511"/>
                      <a:pt x="4648" y="17538"/>
                    </a:cubicBezTo>
                    <a:cubicBezTo>
                      <a:pt x="4662" y="17565"/>
                      <a:pt x="4648" y="17684"/>
                      <a:pt x="4616" y="17803"/>
                    </a:cubicBezTo>
                    <a:cubicBezTo>
                      <a:pt x="4564" y="17991"/>
                      <a:pt x="4565" y="18023"/>
                      <a:pt x="4617" y="18062"/>
                    </a:cubicBezTo>
                    <a:cubicBezTo>
                      <a:pt x="4667" y="18098"/>
                      <a:pt x="4679" y="18389"/>
                      <a:pt x="4687" y="19795"/>
                    </a:cubicBezTo>
                    <a:lnTo>
                      <a:pt x="4695" y="21487"/>
                    </a:lnTo>
                    <a:lnTo>
                      <a:pt x="4707" y="19795"/>
                    </a:lnTo>
                    <a:cubicBezTo>
                      <a:pt x="4717" y="18402"/>
                      <a:pt x="4731" y="18097"/>
                      <a:pt x="4780" y="18062"/>
                    </a:cubicBezTo>
                    <a:cubicBezTo>
                      <a:pt x="4831" y="18024"/>
                      <a:pt x="4831" y="17990"/>
                      <a:pt x="4780" y="17803"/>
                    </a:cubicBezTo>
                    <a:cubicBezTo>
                      <a:pt x="4747" y="17684"/>
                      <a:pt x="4733" y="17565"/>
                      <a:pt x="4747" y="17538"/>
                    </a:cubicBezTo>
                    <a:cubicBezTo>
                      <a:pt x="4761" y="17511"/>
                      <a:pt x="5182" y="17490"/>
                      <a:pt x="5683" y="17490"/>
                    </a:cubicBezTo>
                    <a:lnTo>
                      <a:pt x="6592" y="17490"/>
                    </a:lnTo>
                    <a:lnTo>
                      <a:pt x="6592" y="16992"/>
                    </a:lnTo>
                    <a:lnTo>
                      <a:pt x="6592" y="16491"/>
                    </a:lnTo>
                    <a:lnTo>
                      <a:pt x="6398" y="16466"/>
                    </a:lnTo>
                    <a:lnTo>
                      <a:pt x="6204" y="16443"/>
                    </a:lnTo>
                    <a:lnTo>
                      <a:pt x="6194" y="11219"/>
                    </a:lnTo>
                    <a:cubicBezTo>
                      <a:pt x="6184" y="6046"/>
                      <a:pt x="6186" y="5994"/>
                      <a:pt x="6266" y="5953"/>
                    </a:cubicBezTo>
                    <a:cubicBezTo>
                      <a:pt x="6311" y="5931"/>
                      <a:pt x="6347" y="5857"/>
                      <a:pt x="6346" y="5787"/>
                    </a:cubicBezTo>
                    <a:cubicBezTo>
                      <a:pt x="6345" y="5718"/>
                      <a:pt x="6652" y="5095"/>
                      <a:pt x="7028" y="4405"/>
                    </a:cubicBezTo>
                    <a:cubicBezTo>
                      <a:pt x="7404" y="3715"/>
                      <a:pt x="7697" y="3124"/>
                      <a:pt x="7679" y="3091"/>
                    </a:cubicBezTo>
                    <a:cubicBezTo>
                      <a:pt x="7662" y="3058"/>
                      <a:pt x="7368" y="3561"/>
                      <a:pt x="7026" y="4211"/>
                    </a:cubicBezTo>
                    <a:cubicBezTo>
                      <a:pt x="6684" y="4861"/>
                      <a:pt x="6392" y="5370"/>
                      <a:pt x="6376" y="5340"/>
                    </a:cubicBezTo>
                    <a:cubicBezTo>
                      <a:pt x="6360" y="5310"/>
                      <a:pt x="6348" y="5203"/>
                      <a:pt x="6348" y="5103"/>
                    </a:cubicBezTo>
                    <a:lnTo>
                      <a:pt x="6348" y="4923"/>
                    </a:lnTo>
                    <a:lnTo>
                      <a:pt x="5556" y="4923"/>
                    </a:lnTo>
                    <a:cubicBezTo>
                      <a:pt x="5088" y="4923"/>
                      <a:pt x="4754" y="4892"/>
                      <a:pt x="4740" y="4847"/>
                    </a:cubicBezTo>
                    <a:cubicBezTo>
                      <a:pt x="4726" y="4806"/>
                      <a:pt x="4744" y="4662"/>
                      <a:pt x="4781" y="4526"/>
                    </a:cubicBezTo>
                    <a:cubicBezTo>
                      <a:pt x="4842" y="4300"/>
                      <a:pt x="4844" y="4272"/>
                      <a:pt x="4784" y="4208"/>
                    </a:cubicBezTo>
                    <a:cubicBezTo>
                      <a:pt x="4728" y="4148"/>
                      <a:pt x="4717" y="3907"/>
                      <a:pt x="4709" y="2455"/>
                    </a:cubicBezTo>
                    <a:lnTo>
                      <a:pt x="4700" y="772"/>
                    </a:lnTo>
                    <a:close/>
                    <a:moveTo>
                      <a:pt x="11766" y="819"/>
                    </a:moveTo>
                    <a:cubicBezTo>
                      <a:pt x="11751" y="819"/>
                      <a:pt x="11736" y="837"/>
                      <a:pt x="11717" y="873"/>
                    </a:cubicBezTo>
                    <a:cubicBezTo>
                      <a:pt x="11679" y="945"/>
                      <a:pt x="11690" y="966"/>
                      <a:pt x="11766" y="966"/>
                    </a:cubicBezTo>
                    <a:cubicBezTo>
                      <a:pt x="11842" y="966"/>
                      <a:pt x="11853" y="945"/>
                      <a:pt x="11815" y="873"/>
                    </a:cubicBezTo>
                    <a:cubicBezTo>
                      <a:pt x="11796" y="837"/>
                      <a:pt x="11781" y="819"/>
                      <a:pt x="11766" y="819"/>
                    </a:cubicBezTo>
                    <a:close/>
                    <a:moveTo>
                      <a:pt x="9762" y="912"/>
                    </a:moveTo>
                    <a:cubicBezTo>
                      <a:pt x="9729" y="937"/>
                      <a:pt x="9740" y="957"/>
                      <a:pt x="9787" y="960"/>
                    </a:cubicBezTo>
                    <a:cubicBezTo>
                      <a:pt x="9830" y="964"/>
                      <a:pt x="9854" y="944"/>
                      <a:pt x="9840" y="918"/>
                    </a:cubicBezTo>
                    <a:cubicBezTo>
                      <a:pt x="9827" y="892"/>
                      <a:pt x="9791" y="890"/>
                      <a:pt x="9762" y="912"/>
                    </a:cubicBezTo>
                    <a:close/>
                    <a:moveTo>
                      <a:pt x="9851" y="1363"/>
                    </a:moveTo>
                    <a:cubicBezTo>
                      <a:pt x="9836" y="1363"/>
                      <a:pt x="9821" y="1380"/>
                      <a:pt x="9802" y="1416"/>
                    </a:cubicBezTo>
                    <a:cubicBezTo>
                      <a:pt x="9764" y="1489"/>
                      <a:pt x="9775" y="1509"/>
                      <a:pt x="9851" y="1509"/>
                    </a:cubicBezTo>
                    <a:cubicBezTo>
                      <a:pt x="9927" y="1509"/>
                      <a:pt x="9937" y="1489"/>
                      <a:pt x="9899" y="1416"/>
                    </a:cubicBezTo>
                    <a:cubicBezTo>
                      <a:pt x="9880" y="1380"/>
                      <a:pt x="9866" y="1363"/>
                      <a:pt x="9851" y="1363"/>
                    </a:cubicBezTo>
                    <a:close/>
                    <a:moveTo>
                      <a:pt x="10625" y="4844"/>
                    </a:moveTo>
                    <a:lnTo>
                      <a:pt x="10625" y="11129"/>
                    </a:lnTo>
                    <a:lnTo>
                      <a:pt x="10625" y="17414"/>
                    </a:lnTo>
                    <a:lnTo>
                      <a:pt x="16104" y="17414"/>
                    </a:lnTo>
                    <a:lnTo>
                      <a:pt x="21583" y="17414"/>
                    </a:lnTo>
                    <a:lnTo>
                      <a:pt x="21583" y="11129"/>
                    </a:lnTo>
                    <a:lnTo>
                      <a:pt x="21583" y="4844"/>
                    </a:lnTo>
                    <a:lnTo>
                      <a:pt x="16104" y="4844"/>
                    </a:lnTo>
                    <a:lnTo>
                      <a:pt x="10625" y="4844"/>
                    </a:lnTo>
                    <a:close/>
                    <a:moveTo>
                      <a:pt x="8959" y="10034"/>
                    </a:moveTo>
                    <a:lnTo>
                      <a:pt x="8948" y="10369"/>
                    </a:lnTo>
                    <a:lnTo>
                      <a:pt x="8934" y="10702"/>
                    </a:lnTo>
                    <a:lnTo>
                      <a:pt x="7968" y="10724"/>
                    </a:lnTo>
                    <a:lnTo>
                      <a:pt x="7000" y="10744"/>
                    </a:lnTo>
                    <a:lnTo>
                      <a:pt x="7000" y="11518"/>
                    </a:lnTo>
                    <a:lnTo>
                      <a:pt x="7000" y="12289"/>
                    </a:lnTo>
                    <a:lnTo>
                      <a:pt x="7968" y="12311"/>
                    </a:lnTo>
                    <a:lnTo>
                      <a:pt x="8934" y="12331"/>
                    </a:lnTo>
                    <a:lnTo>
                      <a:pt x="8948" y="12672"/>
                    </a:lnTo>
                    <a:cubicBezTo>
                      <a:pt x="8962" y="13066"/>
                      <a:pt x="8933" y="13103"/>
                      <a:pt x="9336" y="12162"/>
                    </a:cubicBezTo>
                    <a:lnTo>
                      <a:pt x="9608" y="11529"/>
                    </a:lnTo>
                    <a:lnTo>
                      <a:pt x="9285" y="10783"/>
                    </a:lnTo>
                    <a:lnTo>
                      <a:pt x="8959" y="10034"/>
                    </a:lnTo>
                    <a:close/>
                    <a:moveTo>
                      <a:pt x="422" y="13043"/>
                    </a:moveTo>
                    <a:cubicBezTo>
                      <a:pt x="391" y="13020"/>
                      <a:pt x="372" y="13057"/>
                      <a:pt x="375" y="13133"/>
                    </a:cubicBezTo>
                    <a:cubicBezTo>
                      <a:pt x="379" y="13225"/>
                      <a:pt x="341" y="13268"/>
                      <a:pt x="250" y="13285"/>
                    </a:cubicBezTo>
                    <a:cubicBezTo>
                      <a:pt x="122" y="13309"/>
                      <a:pt x="121" y="13315"/>
                      <a:pt x="93" y="13829"/>
                    </a:cubicBezTo>
                    <a:cubicBezTo>
                      <a:pt x="77" y="14114"/>
                      <a:pt x="47" y="14413"/>
                      <a:pt x="25" y="14493"/>
                    </a:cubicBezTo>
                    <a:cubicBezTo>
                      <a:pt x="-6" y="14607"/>
                      <a:pt x="-3" y="14626"/>
                      <a:pt x="40" y="14574"/>
                    </a:cubicBezTo>
                    <a:cubicBezTo>
                      <a:pt x="104" y="14498"/>
                      <a:pt x="119" y="14492"/>
                      <a:pt x="349" y="14476"/>
                    </a:cubicBezTo>
                    <a:cubicBezTo>
                      <a:pt x="512" y="14465"/>
                      <a:pt x="527" y="14442"/>
                      <a:pt x="643" y="14056"/>
                    </a:cubicBezTo>
                    <a:cubicBezTo>
                      <a:pt x="776" y="13615"/>
                      <a:pt x="790" y="13533"/>
                      <a:pt x="725" y="13533"/>
                    </a:cubicBezTo>
                    <a:cubicBezTo>
                      <a:pt x="703" y="13533"/>
                      <a:pt x="665" y="13621"/>
                      <a:pt x="644" y="13727"/>
                    </a:cubicBezTo>
                    <a:cubicBezTo>
                      <a:pt x="592" y="13991"/>
                      <a:pt x="546" y="13971"/>
                      <a:pt x="445" y="13643"/>
                    </a:cubicBezTo>
                    <a:cubicBezTo>
                      <a:pt x="360" y="13370"/>
                      <a:pt x="359" y="13364"/>
                      <a:pt x="437" y="13325"/>
                    </a:cubicBezTo>
                    <a:cubicBezTo>
                      <a:pt x="522" y="13283"/>
                      <a:pt x="512" y="13109"/>
                      <a:pt x="422" y="13043"/>
                    </a:cubicBezTo>
                    <a:close/>
                    <a:moveTo>
                      <a:pt x="718" y="13249"/>
                    </a:moveTo>
                    <a:cubicBezTo>
                      <a:pt x="686" y="13273"/>
                      <a:pt x="696" y="13293"/>
                      <a:pt x="743" y="13297"/>
                    </a:cubicBezTo>
                    <a:cubicBezTo>
                      <a:pt x="786" y="13300"/>
                      <a:pt x="810" y="13280"/>
                      <a:pt x="796" y="13254"/>
                    </a:cubicBezTo>
                    <a:cubicBezTo>
                      <a:pt x="783" y="13229"/>
                      <a:pt x="747" y="13226"/>
                      <a:pt x="718" y="13249"/>
                    </a:cubicBezTo>
                    <a:close/>
                    <a:moveTo>
                      <a:pt x="718" y="14411"/>
                    </a:moveTo>
                    <a:cubicBezTo>
                      <a:pt x="686" y="14436"/>
                      <a:pt x="696" y="14455"/>
                      <a:pt x="743" y="14459"/>
                    </a:cubicBezTo>
                    <a:cubicBezTo>
                      <a:pt x="786" y="14462"/>
                      <a:pt x="810" y="14445"/>
                      <a:pt x="796" y="14420"/>
                    </a:cubicBezTo>
                    <a:cubicBezTo>
                      <a:pt x="783" y="14394"/>
                      <a:pt x="747" y="14389"/>
                      <a:pt x="718" y="14411"/>
                    </a:cubicBezTo>
                    <a:close/>
                    <a:moveTo>
                      <a:pt x="363" y="15247"/>
                    </a:moveTo>
                    <a:cubicBezTo>
                      <a:pt x="342" y="15243"/>
                      <a:pt x="330" y="15283"/>
                      <a:pt x="334" y="15374"/>
                    </a:cubicBezTo>
                    <a:cubicBezTo>
                      <a:pt x="338" y="15462"/>
                      <a:pt x="298" y="15525"/>
                      <a:pt x="217" y="15559"/>
                    </a:cubicBezTo>
                    <a:cubicBezTo>
                      <a:pt x="150" y="15588"/>
                      <a:pt x="109" y="15614"/>
                      <a:pt x="128" y="15619"/>
                    </a:cubicBezTo>
                    <a:cubicBezTo>
                      <a:pt x="147" y="15624"/>
                      <a:pt x="126" y="15751"/>
                      <a:pt x="80" y="15900"/>
                    </a:cubicBezTo>
                    <a:cubicBezTo>
                      <a:pt x="18" y="16098"/>
                      <a:pt x="11" y="16173"/>
                      <a:pt x="50" y="16173"/>
                    </a:cubicBezTo>
                    <a:cubicBezTo>
                      <a:pt x="80" y="16173"/>
                      <a:pt x="152" y="16246"/>
                      <a:pt x="213" y="16336"/>
                    </a:cubicBezTo>
                    <a:cubicBezTo>
                      <a:pt x="317" y="16492"/>
                      <a:pt x="319" y="16507"/>
                      <a:pt x="253" y="16646"/>
                    </a:cubicBezTo>
                    <a:cubicBezTo>
                      <a:pt x="198" y="16760"/>
                      <a:pt x="196" y="16793"/>
                      <a:pt x="241" y="16792"/>
                    </a:cubicBezTo>
                    <a:cubicBezTo>
                      <a:pt x="272" y="16792"/>
                      <a:pt x="322" y="16759"/>
                      <a:pt x="353" y="16722"/>
                    </a:cubicBezTo>
                    <a:cubicBezTo>
                      <a:pt x="387" y="16681"/>
                      <a:pt x="452" y="16696"/>
                      <a:pt x="517" y="16761"/>
                    </a:cubicBezTo>
                    <a:cubicBezTo>
                      <a:pt x="644" y="16887"/>
                      <a:pt x="752" y="16900"/>
                      <a:pt x="788" y="16792"/>
                    </a:cubicBezTo>
                    <a:cubicBezTo>
                      <a:pt x="802" y="16749"/>
                      <a:pt x="768" y="16716"/>
                      <a:pt x="712" y="16716"/>
                    </a:cubicBezTo>
                    <a:cubicBezTo>
                      <a:pt x="536" y="16716"/>
                      <a:pt x="509" y="16535"/>
                      <a:pt x="646" y="16286"/>
                    </a:cubicBezTo>
                    <a:cubicBezTo>
                      <a:pt x="788" y="16026"/>
                      <a:pt x="798" y="15898"/>
                      <a:pt x="684" y="15782"/>
                    </a:cubicBezTo>
                    <a:cubicBezTo>
                      <a:pt x="585" y="15681"/>
                      <a:pt x="614" y="15551"/>
                      <a:pt x="736" y="15551"/>
                    </a:cubicBezTo>
                    <a:cubicBezTo>
                      <a:pt x="804" y="15551"/>
                      <a:pt x="812" y="15531"/>
                      <a:pt x="774" y="15458"/>
                    </a:cubicBezTo>
                    <a:cubicBezTo>
                      <a:pt x="736" y="15386"/>
                      <a:pt x="715" y="15386"/>
                      <a:pt x="677" y="15458"/>
                    </a:cubicBezTo>
                    <a:cubicBezTo>
                      <a:pt x="603" y="15599"/>
                      <a:pt x="489" y="15570"/>
                      <a:pt x="440" y="15396"/>
                    </a:cubicBezTo>
                    <a:cubicBezTo>
                      <a:pt x="413" y="15301"/>
                      <a:pt x="385" y="15251"/>
                      <a:pt x="363" y="15247"/>
                    </a:cubicBezTo>
                    <a:close/>
                    <a:moveTo>
                      <a:pt x="482" y="17490"/>
                    </a:moveTo>
                    <a:cubicBezTo>
                      <a:pt x="464" y="17490"/>
                      <a:pt x="442" y="17614"/>
                      <a:pt x="433" y="17763"/>
                    </a:cubicBezTo>
                    <a:cubicBezTo>
                      <a:pt x="420" y="17974"/>
                      <a:pt x="431" y="18034"/>
                      <a:pt x="482" y="18034"/>
                    </a:cubicBezTo>
                    <a:cubicBezTo>
                      <a:pt x="532" y="18034"/>
                      <a:pt x="543" y="17974"/>
                      <a:pt x="530" y="17763"/>
                    </a:cubicBezTo>
                    <a:cubicBezTo>
                      <a:pt x="521" y="17614"/>
                      <a:pt x="499" y="17490"/>
                      <a:pt x="482" y="17490"/>
                    </a:cubicBezTo>
                    <a:close/>
                    <a:moveTo>
                      <a:pt x="165" y="17569"/>
                    </a:moveTo>
                    <a:cubicBezTo>
                      <a:pt x="129" y="17569"/>
                      <a:pt x="115" y="17729"/>
                      <a:pt x="115" y="18115"/>
                    </a:cubicBezTo>
                    <a:cubicBezTo>
                      <a:pt x="115" y="18472"/>
                      <a:pt x="91" y="18750"/>
                      <a:pt x="47" y="18912"/>
                    </a:cubicBezTo>
                    <a:cubicBezTo>
                      <a:pt x="-17" y="19148"/>
                      <a:pt x="-17" y="19154"/>
                      <a:pt x="52" y="19047"/>
                    </a:cubicBezTo>
                    <a:cubicBezTo>
                      <a:pt x="161" y="18874"/>
                      <a:pt x="208" y="18587"/>
                      <a:pt x="213" y="18053"/>
                    </a:cubicBezTo>
                    <a:cubicBezTo>
                      <a:pt x="216" y="17712"/>
                      <a:pt x="201" y="17569"/>
                      <a:pt x="165" y="17569"/>
                    </a:cubicBezTo>
                    <a:close/>
                    <a:moveTo>
                      <a:pt x="637" y="17980"/>
                    </a:moveTo>
                    <a:cubicBezTo>
                      <a:pt x="604" y="18005"/>
                      <a:pt x="614" y="18024"/>
                      <a:pt x="662" y="18028"/>
                    </a:cubicBezTo>
                    <a:cubicBezTo>
                      <a:pt x="705" y="18031"/>
                      <a:pt x="729" y="18011"/>
                      <a:pt x="715" y="17986"/>
                    </a:cubicBezTo>
                    <a:cubicBezTo>
                      <a:pt x="702" y="17960"/>
                      <a:pt x="666" y="17958"/>
                      <a:pt x="637" y="17980"/>
                    </a:cubicBezTo>
                    <a:close/>
                    <a:moveTo>
                      <a:pt x="488" y="18343"/>
                    </a:moveTo>
                    <a:cubicBezTo>
                      <a:pt x="454" y="18343"/>
                      <a:pt x="441" y="18392"/>
                      <a:pt x="456" y="18467"/>
                    </a:cubicBezTo>
                    <a:cubicBezTo>
                      <a:pt x="470" y="18534"/>
                      <a:pt x="482" y="18710"/>
                      <a:pt x="482" y="18855"/>
                    </a:cubicBezTo>
                    <a:cubicBezTo>
                      <a:pt x="482" y="19001"/>
                      <a:pt x="496" y="19120"/>
                      <a:pt x="513" y="19120"/>
                    </a:cubicBezTo>
                    <a:cubicBezTo>
                      <a:pt x="529" y="19120"/>
                      <a:pt x="542" y="18945"/>
                      <a:pt x="542" y="18732"/>
                    </a:cubicBezTo>
                    <a:cubicBezTo>
                      <a:pt x="542" y="18455"/>
                      <a:pt x="527" y="18343"/>
                      <a:pt x="488" y="18343"/>
                    </a:cubicBezTo>
                    <a:close/>
                  </a:path>
                </a:pathLst>
              </a:custGeom>
              <a:ln w="25400" cap="flat">
                <a:noFill/>
                <a:miter lim="400000"/>
              </a:ln>
              <a:effectLst/>
            </p:spPr>
          </p:pic>
          <p:sp>
            <p:nvSpPr>
              <p:cNvPr id="1149" name="弹性元件"/>
              <p:cNvSpPr txBox="1"/>
              <p:nvPr/>
            </p:nvSpPr>
            <p:spPr>
              <a:xfrm>
                <a:off x="2328257" y="0"/>
                <a:ext cx="1536701" cy="609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弹性元件</a:t>
                </a:r>
              </a:p>
            </p:txBody>
          </p:sp>
          <p:sp>
            <p:nvSpPr>
              <p:cNvPr id="1150" name="应…"/>
              <p:cNvSpPr txBox="1"/>
              <p:nvPr/>
            </p:nvSpPr>
            <p:spPr>
              <a:xfrm>
                <a:off x="22939" y="1626998"/>
                <a:ext cx="568758" cy="1625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应</a:t>
                </a:r>
              </a:p>
              <a:p>
                <a:r>
                  <a:t>变</a:t>
                </a:r>
              </a:p>
              <a:p>
                <a:r>
                  <a:t>片</a:t>
                </a:r>
              </a:p>
            </p:txBody>
          </p:sp>
        </p:grpSp>
        <p:sp>
          <p:nvSpPr>
            <p:cNvPr id="1152" name="柱（筒）式测力传感器"/>
            <p:cNvSpPr txBox="1"/>
            <p:nvPr/>
          </p:nvSpPr>
          <p:spPr>
            <a:xfrm>
              <a:off x="1676206" y="2839155"/>
              <a:ext cx="341630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600">
                  <a:solidFill>
                    <a:srgbClr val="CC0099"/>
                  </a:solidFill>
                  <a:latin typeface="+mj-lt"/>
                  <a:ea typeface="+mj-ea"/>
                  <a:cs typeface="+mj-cs"/>
                  <a:sym typeface="微软雅黑"/>
                </a:defRPr>
              </a:lvl1pPr>
            </a:lstStyle>
            <a:p>
              <a:r>
                <a:t>柱（筒）式测力传感器</a:t>
              </a:r>
            </a:p>
          </p:txBody>
        </p:sp>
      </p:grpSp>
      <p:sp>
        <p:nvSpPr>
          <p:cNvPr id="1154" name="柱（筒）式测力传感器"/>
          <p:cNvSpPr txBox="1"/>
          <p:nvPr/>
        </p:nvSpPr>
        <p:spPr>
          <a:xfrm>
            <a:off x="946608" y="2039620"/>
            <a:ext cx="3924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vl1pPr>
          </a:lstStyle>
          <a:p>
            <a:r>
              <a:rPr dirty="0" err="1"/>
              <a:t>柱（筒）式测力传感器</a:t>
            </a:r>
            <a:endParaRPr dirty="0"/>
          </a:p>
        </p:txBody>
      </p:sp>
      <p:pic>
        <p:nvPicPr>
          <p:cNvPr id="1155" name="C:\Users\Administrator\Desktop\2013.3.1_13.49.5_8840.jpg" descr="C:\Users\Administrator\Desktop\2013.3.1_13.49.5_8840.jpg"/>
          <p:cNvPicPr>
            <a:picLocks noChangeAspect="1"/>
          </p:cNvPicPr>
          <p:nvPr/>
        </p:nvPicPr>
        <p:blipFill>
          <a:blip r:embed="rId3">
            <a:extLst/>
          </a:blip>
          <a:srcRect t="16863" r="9173" b="10911"/>
          <a:stretch>
            <a:fillRect/>
          </a:stretch>
        </p:blipFill>
        <p:spPr>
          <a:xfrm>
            <a:off x="7276373" y="6322334"/>
            <a:ext cx="3186388" cy="1690692"/>
          </a:xfrm>
          <a:custGeom>
            <a:avLst/>
            <a:gdLst/>
            <a:ahLst/>
            <a:cxnLst>
              <a:cxn ang="0">
                <a:pos x="wd2" y="hd2"/>
              </a:cxn>
              <a:cxn ang="5400000">
                <a:pos x="wd2" y="hd2"/>
              </a:cxn>
              <a:cxn ang="10800000">
                <a:pos x="wd2" y="hd2"/>
              </a:cxn>
              <a:cxn ang="16200000">
                <a:pos x="wd2" y="hd2"/>
              </a:cxn>
            </a:cxnLst>
            <a:rect l="0" t="0" r="r" b="b"/>
            <a:pathLst>
              <a:path w="21541" h="21573" extrusionOk="0">
                <a:moveTo>
                  <a:pt x="9249" y="0"/>
                </a:moveTo>
                <a:cubicBezTo>
                  <a:pt x="8756" y="-1"/>
                  <a:pt x="8266" y="31"/>
                  <a:pt x="8232" y="96"/>
                </a:cubicBezTo>
                <a:cubicBezTo>
                  <a:pt x="8196" y="164"/>
                  <a:pt x="8168" y="158"/>
                  <a:pt x="8119" y="81"/>
                </a:cubicBezTo>
                <a:cubicBezTo>
                  <a:pt x="8070" y="5"/>
                  <a:pt x="8041" y="5"/>
                  <a:pt x="8006" y="71"/>
                </a:cubicBezTo>
                <a:cubicBezTo>
                  <a:pt x="7972" y="135"/>
                  <a:pt x="7944" y="133"/>
                  <a:pt x="7904" y="71"/>
                </a:cubicBezTo>
                <a:cubicBezTo>
                  <a:pt x="7865" y="9"/>
                  <a:pt x="7835" y="12"/>
                  <a:pt x="7794" y="76"/>
                </a:cubicBezTo>
                <a:cubicBezTo>
                  <a:pt x="7763" y="125"/>
                  <a:pt x="7708" y="143"/>
                  <a:pt x="7671" y="117"/>
                </a:cubicBezTo>
                <a:cubicBezTo>
                  <a:pt x="7629" y="87"/>
                  <a:pt x="7604" y="107"/>
                  <a:pt x="7604" y="172"/>
                </a:cubicBezTo>
                <a:cubicBezTo>
                  <a:pt x="7603" y="230"/>
                  <a:pt x="7560" y="357"/>
                  <a:pt x="7507" y="451"/>
                </a:cubicBezTo>
                <a:cubicBezTo>
                  <a:pt x="7424" y="599"/>
                  <a:pt x="7362" y="622"/>
                  <a:pt x="7035" y="633"/>
                </a:cubicBezTo>
                <a:cubicBezTo>
                  <a:pt x="6828" y="640"/>
                  <a:pt x="6647" y="677"/>
                  <a:pt x="6635" y="714"/>
                </a:cubicBezTo>
                <a:cubicBezTo>
                  <a:pt x="6623" y="752"/>
                  <a:pt x="6559" y="780"/>
                  <a:pt x="6493" y="780"/>
                </a:cubicBezTo>
                <a:cubicBezTo>
                  <a:pt x="6401" y="780"/>
                  <a:pt x="6359" y="835"/>
                  <a:pt x="6311" y="1013"/>
                </a:cubicBezTo>
                <a:cubicBezTo>
                  <a:pt x="6243" y="1260"/>
                  <a:pt x="6233" y="1264"/>
                  <a:pt x="5871" y="1246"/>
                </a:cubicBezTo>
                <a:lnTo>
                  <a:pt x="5637" y="1236"/>
                </a:lnTo>
                <a:lnTo>
                  <a:pt x="5624" y="1535"/>
                </a:lnTo>
                <a:lnTo>
                  <a:pt x="5610" y="1828"/>
                </a:lnTo>
                <a:lnTo>
                  <a:pt x="5283" y="1869"/>
                </a:lnTo>
                <a:cubicBezTo>
                  <a:pt x="5066" y="1894"/>
                  <a:pt x="4988" y="1925"/>
                  <a:pt x="5052" y="1960"/>
                </a:cubicBezTo>
                <a:lnTo>
                  <a:pt x="5149" y="2016"/>
                </a:lnTo>
                <a:lnTo>
                  <a:pt x="5023" y="2254"/>
                </a:lnTo>
                <a:cubicBezTo>
                  <a:pt x="4954" y="2384"/>
                  <a:pt x="4873" y="2490"/>
                  <a:pt x="4843" y="2492"/>
                </a:cubicBezTo>
                <a:cubicBezTo>
                  <a:pt x="4742" y="2496"/>
                  <a:pt x="4644" y="2698"/>
                  <a:pt x="4644" y="2902"/>
                </a:cubicBezTo>
                <a:cubicBezTo>
                  <a:pt x="4644" y="3134"/>
                  <a:pt x="4529" y="3289"/>
                  <a:pt x="4438" y="3180"/>
                </a:cubicBezTo>
                <a:cubicBezTo>
                  <a:pt x="4405" y="3141"/>
                  <a:pt x="4364" y="3110"/>
                  <a:pt x="4349" y="3109"/>
                </a:cubicBezTo>
                <a:cubicBezTo>
                  <a:pt x="4316" y="3108"/>
                  <a:pt x="4330" y="3320"/>
                  <a:pt x="4368" y="3393"/>
                </a:cubicBezTo>
                <a:cubicBezTo>
                  <a:pt x="4384" y="3422"/>
                  <a:pt x="4378" y="3487"/>
                  <a:pt x="4355" y="3540"/>
                </a:cubicBezTo>
                <a:cubicBezTo>
                  <a:pt x="4331" y="3593"/>
                  <a:pt x="4319" y="3738"/>
                  <a:pt x="4328" y="3859"/>
                </a:cubicBezTo>
                <a:cubicBezTo>
                  <a:pt x="4353" y="4194"/>
                  <a:pt x="4292" y="4350"/>
                  <a:pt x="4135" y="4350"/>
                </a:cubicBezTo>
                <a:lnTo>
                  <a:pt x="4000" y="4350"/>
                </a:lnTo>
                <a:lnTo>
                  <a:pt x="3995" y="5262"/>
                </a:lnTo>
                <a:cubicBezTo>
                  <a:pt x="3990" y="6136"/>
                  <a:pt x="3993" y="6182"/>
                  <a:pt x="4081" y="6254"/>
                </a:cubicBezTo>
                <a:cubicBezTo>
                  <a:pt x="4188" y="6343"/>
                  <a:pt x="4205" y="6570"/>
                  <a:pt x="4102" y="6538"/>
                </a:cubicBezTo>
                <a:cubicBezTo>
                  <a:pt x="4064" y="6526"/>
                  <a:pt x="4012" y="6588"/>
                  <a:pt x="3987" y="6675"/>
                </a:cubicBezTo>
                <a:cubicBezTo>
                  <a:pt x="3947" y="6815"/>
                  <a:pt x="3902" y="6832"/>
                  <a:pt x="3571" y="6832"/>
                </a:cubicBezTo>
                <a:cubicBezTo>
                  <a:pt x="3353" y="6832"/>
                  <a:pt x="3211" y="6865"/>
                  <a:pt x="3225" y="6908"/>
                </a:cubicBezTo>
                <a:cubicBezTo>
                  <a:pt x="3268" y="7039"/>
                  <a:pt x="3161" y="7084"/>
                  <a:pt x="3091" y="6963"/>
                </a:cubicBezTo>
                <a:cubicBezTo>
                  <a:pt x="3028" y="6855"/>
                  <a:pt x="3021" y="6862"/>
                  <a:pt x="3016" y="7034"/>
                </a:cubicBezTo>
                <a:cubicBezTo>
                  <a:pt x="3005" y="7378"/>
                  <a:pt x="2969" y="7454"/>
                  <a:pt x="2817" y="7454"/>
                </a:cubicBezTo>
                <a:cubicBezTo>
                  <a:pt x="2679" y="7454"/>
                  <a:pt x="2672" y="7469"/>
                  <a:pt x="2672" y="7723"/>
                </a:cubicBezTo>
                <a:cubicBezTo>
                  <a:pt x="2672" y="8036"/>
                  <a:pt x="2622" y="8111"/>
                  <a:pt x="2434" y="8087"/>
                </a:cubicBezTo>
                <a:cubicBezTo>
                  <a:pt x="2357" y="8078"/>
                  <a:pt x="2305" y="8099"/>
                  <a:pt x="2318" y="8138"/>
                </a:cubicBezTo>
                <a:cubicBezTo>
                  <a:pt x="2358" y="8260"/>
                  <a:pt x="2246" y="8371"/>
                  <a:pt x="2095" y="8356"/>
                </a:cubicBezTo>
                <a:cubicBezTo>
                  <a:pt x="2000" y="8346"/>
                  <a:pt x="1953" y="8305"/>
                  <a:pt x="1953" y="8229"/>
                </a:cubicBezTo>
                <a:cubicBezTo>
                  <a:pt x="1953" y="8158"/>
                  <a:pt x="1904" y="8102"/>
                  <a:pt x="1822" y="8087"/>
                </a:cubicBezTo>
                <a:cubicBezTo>
                  <a:pt x="1707" y="8066"/>
                  <a:pt x="1689" y="8093"/>
                  <a:pt x="1677" y="8275"/>
                </a:cubicBezTo>
                <a:cubicBezTo>
                  <a:pt x="1665" y="8459"/>
                  <a:pt x="1646" y="8481"/>
                  <a:pt x="1486" y="8503"/>
                </a:cubicBezTo>
                <a:cubicBezTo>
                  <a:pt x="1336" y="8523"/>
                  <a:pt x="1303" y="8505"/>
                  <a:pt x="1285" y="8376"/>
                </a:cubicBezTo>
                <a:cubicBezTo>
                  <a:pt x="1272" y="8278"/>
                  <a:pt x="1231" y="8226"/>
                  <a:pt x="1175" y="8234"/>
                </a:cubicBezTo>
                <a:cubicBezTo>
                  <a:pt x="1127" y="8241"/>
                  <a:pt x="1074" y="8239"/>
                  <a:pt x="1057" y="8229"/>
                </a:cubicBezTo>
                <a:cubicBezTo>
                  <a:pt x="1040" y="8219"/>
                  <a:pt x="1015" y="8203"/>
                  <a:pt x="998" y="8194"/>
                </a:cubicBezTo>
                <a:cubicBezTo>
                  <a:pt x="981" y="8185"/>
                  <a:pt x="935" y="8153"/>
                  <a:pt x="899" y="8123"/>
                </a:cubicBezTo>
                <a:cubicBezTo>
                  <a:pt x="782" y="8025"/>
                  <a:pt x="719" y="8108"/>
                  <a:pt x="698" y="8386"/>
                </a:cubicBezTo>
                <a:lnTo>
                  <a:pt x="679" y="8655"/>
                </a:lnTo>
                <a:lnTo>
                  <a:pt x="338" y="8680"/>
                </a:lnTo>
                <a:lnTo>
                  <a:pt x="0" y="8700"/>
                </a:lnTo>
                <a:lnTo>
                  <a:pt x="0" y="9556"/>
                </a:lnTo>
                <a:lnTo>
                  <a:pt x="0" y="10412"/>
                </a:lnTo>
                <a:lnTo>
                  <a:pt x="134" y="10381"/>
                </a:lnTo>
                <a:cubicBezTo>
                  <a:pt x="251" y="10356"/>
                  <a:pt x="269" y="10321"/>
                  <a:pt x="287" y="10088"/>
                </a:cubicBezTo>
                <a:lnTo>
                  <a:pt x="309" y="9819"/>
                </a:lnTo>
                <a:lnTo>
                  <a:pt x="883" y="9779"/>
                </a:lnTo>
                <a:cubicBezTo>
                  <a:pt x="1225" y="9756"/>
                  <a:pt x="1460" y="9714"/>
                  <a:pt x="1460" y="9667"/>
                </a:cubicBezTo>
                <a:cubicBezTo>
                  <a:pt x="1460" y="9625"/>
                  <a:pt x="1502" y="9599"/>
                  <a:pt x="1553" y="9612"/>
                </a:cubicBezTo>
                <a:cubicBezTo>
                  <a:pt x="1612" y="9626"/>
                  <a:pt x="1641" y="9594"/>
                  <a:pt x="1634" y="9531"/>
                </a:cubicBezTo>
                <a:cubicBezTo>
                  <a:pt x="1628" y="9476"/>
                  <a:pt x="1646" y="9435"/>
                  <a:pt x="1674" y="9440"/>
                </a:cubicBezTo>
                <a:cubicBezTo>
                  <a:pt x="1702" y="9444"/>
                  <a:pt x="1766" y="9453"/>
                  <a:pt x="1814" y="9460"/>
                </a:cubicBezTo>
                <a:cubicBezTo>
                  <a:pt x="1863" y="9466"/>
                  <a:pt x="1908" y="9541"/>
                  <a:pt x="1921" y="9632"/>
                </a:cubicBezTo>
                <a:cubicBezTo>
                  <a:pt x="1941" y="9777"/>
                  <a:pt x="1969" y="9789"/>
                  <a:pt x="2246" y="9774"/>
                </a:cubicBezTo>
                <a:cubicBezTo>
                  <a:pt x="2586" y="9755"/>
                  <a:pt x="2667" y="9854"/>
                  <a:pt x="2670" y="10280"/>
                </a:cubicBezTo>
                <a:cubicBezTo>
                  <a:pt x="2670" y="10404"/>
                  <a:pt x="2718" y="10621"/>
                  <a:pt x="2774" y="10761"/>
                </a:cubicBezTo>
                <a:cubicBezTo>
                  <a:pt x="2865" y="10985"/>
                  <a:pt x="2905" y="11019"/>
                  <a:pt x="3094" y="11040"/>
                </a:cubicBezTo>
                <a:cubicBezTo>
                  <a:pt x="3305" y="11063"/>
                  <a:pt x="3309" y="11066"/>
                  <a:pt x="3330" y="11333"/>
                </a:cubicBezTo>
                <a:lnTo>
                  <a:pt x="3351" y="11607"/>
                </a:lnTo>
                <a:lnTo>
                  <a:pt x="3799" y="11627"/>
                </a:lnTo>
                <a:cubicBezTo>
                  <a:pt x="4046" y="11640"/>
                  <a:pt x="4278" y="11684"/>
                  <a:pt x="4317" y="11723"/>
                </a:cubicBezTo>
                <a:cubicBezTo>
                  <a:pt x="4356" y="11763"/>
                  <a:pt x="4409" y="11899"/>
                  <a:pt x="4432" y="12027"/>
                </a:cubicBezTo>
                <a:cubicBezTo>
                  <a:pt x="4470" y="12228"/>
                  <a:pt x="4464" y="12277"/>
                  <a:pt x="4395" y="12346"/>
                </a:cubicBezTo>
                <a:cubicBezTo>
                  <a:pt x="4302" y="12440"/>
                  <a:pt x="4282" y="12883"/>
                  <a:pt x="4371" y="12883"/>
                </a:cubicBezTo>
                <a:cubicBezTo>
                  <a:pt x="4401" y="12883"/>
                  <a:pt x="4474" y="13028"/>
                  <a:pt x="4534" y="13202"/>
                </a:cubicBezTo>
                <a:cubicBezTo>
                  <a:pt x="4643" y="13515"/>
                  <a:pt x="4644" y="13538"/>
                  <a:pt x="4644" y="14858"/>
                </a:cubicBezTo>
                <a:cubicBezTo>
                  <a:pt x="4644" y="15594"/>
                  <a:pt x="4658" y="16221"/>
                  <a:pt x="4674" y="16251"/>
                </a:cubicBezTo>
                <a:cubicBezTo>
                  <a:pt x="4718" y="16334"/>
                  <a:pt x="4725" y="16557"/>
                  <a:pt x="4687" y="16646"/>
                </a:cubicBezTo>
                <a:cubicBezTo>
                  <a:pt x="4628" y="16784"/>
                  <a:pt x="4651" y="17137"/>
                  <a:pt x="4728" y="17269"/>
                </a:cubicBezTo>
                <a:cubicBezTo>
                  <a:pt x="4776" y="17351"/>
                  <a:pt x="4796" y="17475"/>
                  <a:pt x="4787" y="17623"/>
                </a:cubicBezTo>
                <a:cubicBezTo>
                  <a:pt x="4773" y="17819"/>
                  <a:pt x="4787" y="17851"/>
                  <a:pt x="4872" y="17851"/>
                </a:cubicBezTo>
                <a:cubicBezTo>
                  <a:pt x="5013" y="17851"/>
                  <a:pt x="5081" y="18141"/>
                  <a:pt x="4999" y="18388"/>
                </a:cubicBezTo>
                <a:cubicBezTo>
                  <a:pt x="4971" y="18469"/>
                  <a:pt x="4975" y="18478"/>
                  <a:pt x="5017" y="18428"/>
                </a:cubicBezTo>
                <a:cubicBezTo>
                  <a:pt x="5182" y="18236"/>
                  <a:pt x="5302" y="18406"/>
                  <a:pt x="5302" y="18838"/>
                </a:cubicBezTo>
                <a:cubicBezTo>
                  <a:pt x="5302" y="19043"/>
                  <a:pt x="5317" y="19067"/>
                  <a:pt x="5449" y="19076"/>
                </a:cubicBezTo>
                <a:cubicBezTo>
                  <a:pt x="5625" y="19089"/>
                  <a:pt x="5675" y="19139"/>
                  <a:pt x="5648" y="19274"/>
                </a:cubicBezTo>
                <a:cubicBezTo>
                  <a:pt x="5637" y="19330"/>
                  <a:pt x="5656" y="19422"/>
                  <a:pt x="5691" y="19476"/>
                </a:cubicBezTo>
                <a:cubicBezTo>
                  <a:pt x="5725" y="19531"/>
                  <a:pt x="5743" y="19609"/>
                  <a:pt x="5728" y="19654"/>
                </a:cubicBezTo>
                <a:cubicBezTo>
                  <a:pt x="5714" y="19698"/>
                  <a:pt x="5719" y="19717"/>
                  <a:pt x="5739" y="19694"/>
                </a:cubicBezTo>
                <a:cubicBezTo>
                  <a:pt x="5810" y="19614"/>
                  <a:pt x="5959" y="19783"/>
                  <a:pt x="5959" y="19942"/>
                </a:cubicBezTo>
                <a:cubicBezTo>
                  <a:pt x="5959" y="20029"/>
                  <a:pt x="5981" y="20099"/>
                  <a:pt x="6005" y="20099"/>
                </a:cubicBezTo>
                <a:cubicBezTo>
                  <a:pt x="6029" y="20099"/>
                  <a:pt x="6036" y="20068"/>
                  <a:pt x="6023" y="20028"/>
                </a:cubicBezTo>
                <a:cubicBezTo>
                  <a:pt x="5978" y="19890"/>
                  <a:pt x="6081" y="19864"/>
                  <a:pt x="6182" y="19988"/>
                </a:cubicBezTo>
                <a:cubicBezTo>
                  <a:pt x="6241" y="20061"/>
                  <a:pt x="6275" y="20157"/>
                  <a:pt x="6262" y="20221"/>
                </a:cubicBezTo>
                <a:cubicBezTo>
                  <a:pt x="6245" y="20306"/>
                  <a:pt x="6281" y="20332"/>
                  <a:pt x="6423" y="20332"/>
                </a:cubicBezTo>
                <a:cubicBezTo>
                  <a:pt x="6587" y="20332"/>
                  <a:pt x="6619" y="20363"/>
                  <a:pt x="6705" y="20601"/>
                </a:cubicBezTo>
                <a:cubicBezTo>
                  <a:pt x="6811" y="20894"/>
                  <a:pt x="6964" y="21010"/>
                  <a:pt x="7054" y="20869"/>
                </a:cubicBezTo>
                <a:cubicBezTo>
                  <a:pt x="7095" y="20805"/>
                  <a:pt x="7127" y="20801"/>
                  <a:pt x="7164" y="20859"/>
                </a:cubicBezTo>
                <a:cubicBezTo>
                  <a:pt x="7192" y="20904"/>
                  <a:pt x="7299" y="20952"/>
                  <a:pt x="7400" y="20965"/>
                </a:cubicBezTo>
                <a:cubicBezTo>
                  <a:pt x="7580" y="20990"/>
                  <a:pt x="7583" y="20999"/>
                  <a:pt x="7596" y="21284"/>
                </a:cubicBezTo>
                <a:cubicBezTo>
                  <a:pt x="7608" y="21558"/>
                  <a:pt x="7618" y="21573"/>
                  <a:pt x="7749" y="21573"/>
                </a:cubicBezTo>
                <a:cubicBezTo>
                  <a:pt x="7825" y="21573"/>
                  <a:pt x="7898" y="21540"/>
                  <a:pt x="7912" y="21497"/>
                </a:cubicBezTo>
                <a:cubicBezTo>
                  <a:pt x="7944" y="21399"/>
                  <a:pt x="8125" y="21396"/>
                  <a:pt x="8157" y="21492"/>
                </a:cubicBezTo>
                <a:cubicBezTo>
                  <a:pt x="8170" y="21534"/>
                  <a:pt x="8852" y="21563"/>
                  <a:pt x="9804" y="21563"/>
                </a:cubicBezTo>
                <a:lnTo>
                  <a:pt x="11427" y="21563"/>
                </a:lnTo>
                <a:lnTo>
                  <a:pt x="11403" y="21391"/>
                </a:lnTo>
                <a:cubicBezTo>
                  <a:pt x="11363" y="21090"/>
                  <a:pt x="11501" y="20946"/>
                  <a:pt x="11843" y="20930"/>
                </a:cubicBezTo>
                <a:cubicBezTo>
                  <a:pt x="12135" y="20916"/>
                  <a:pt x="12146" y="20910"/>
                  <a:pt x="12146" y="20722"/>
                </a:cubicBezTo>
                <a:cubicBezTo>
                  <a:pt x="12147" y="20605"/>
                  <a:pt x="12170" y="20528"/>
                  <a:pt x="12208" y="20525"/>
                </a:cubicBezTo>
                <a:cubicBezTo>
                  <a:pt x="12242" y="20522"/>
                  <a:pt x="12320" y="20477"/>
                  <a:pt x="12380" y="20429"/>
                </a:cubicBezTo>
                <a:cubicBezTo>
                  <a:pt x="12439" y="20380"/>
                  <a:pt x="12591" y="20324"/>
                  <a:pt x="12720" y="20302"/>
                </a:cubicBezTo>
                <a:cubicBezTo>
                  <a:pt x="12975" y="20258"/>
                  <a:pt x="13072" y="20157"/>
                  <a:pt x="13072" y="19937"/>
                </a:cubicBezTo>
                <a:cubicBezTo>
                  <a:pt x="13072" y="19747"/>
                  <a:pt x="13146" y="19678"/>
                  <a:pt x="13311" y="19704"/>
                </a:cubicBezTo>
                <a:cubicBezTo>
                  <a:pt x="13440" y="19725"/>
                  <a:pt x="13448" y="19713"/>
                  <a:pt x="13437" y="19507"/>
                </a:cubicBezTo>
                <a:cubicBezTo>
                  <a:pt x="13419" y="19196"/>
                  <a:pt x="13465" y="19092"/>
                  <a:pt x="13627" y="19092"/>
                </a:cubicBezTo>
                <a:cubicBezTo>
                  <a:pt x="13765" y="19092"/>
                  <a:pt x="13769" y="19084"/>
                  <a:pt x="13769" y="18788"/>
                </a:cubicBezTo>
                <a:cubicBezTo>
                  <a:pt x="13769" y="18620"/>
                  <a:pt x="13791" y="18457"/>
                  <a:pt x="13815" y="18428"/>
                </a:cubicBezTo>
                <a:cubicBezTo>
                  <a:pt x="13846" y="18392"/>
                  <a:pt x="13847" y="18352"/>
                  <a:pt x="13818" y="18297"/>
                </a:cubicBezTo>
                <a:cubicBezTo>
                  <a:pt x="13740" y="18150"/>
                  <a:pt x="13837" y="17943"/>
                  <a:pt x="13971" y="17972"/>
                </a:cubicBezTo>
                <a:cubicBezTo>
                  <a:pt x="14089" y="17998"/>
                  <a:pt x="14090" y="17991"/>
                  <a:pt x="14094" y="17633"/>
                </a:cubicBezTo>
                <a:cubicBezTo>
                  <a:pt x="14098" y="17218"/>
                  <a:pt x="14109" y="17121"/>
                  <a:pt x="14175" y="16818"/>
                </a:cubicBezTo>
                <a:cubicBezTo>
                  <a:pt x="14214" y="16635"/>
                  <a:pt x="14233" y="16613"/>
                  <a:pt x="14301" y="16681"/>
                </a:cubicBezTo>
                <a:cubicBezTo>
                  <a:pt x="14353" y="16733"/>
                  <a:pt x="14389" y="16735"/>
                  <a:pt x="14405" y="16686"/>
                </a:cubicBezTo>
                <a:cubicBezTo>
                  <a:pt x="14436" y="16594"/>
                  <a:pt x="14424" y="15281"/>
                  <a:pt x="14392" y="15172"/>
                </a:cubicBezTo>
                <a:cubicBezTo>
                  <a:pt x="14352" y="15039"/>
                  <a:pt x="14348" y="14871"/>
                  <a:pt x="14384" y="14787"/>
                </a:cubicBezTo>
                <a:cubicBezTo>
                  <a:pt x="14432" y="14676"/>
                  <a:pt x="14426" y="14261"/>
                  <a:pt x="14376" y="14144"/>
                </a:cubicBezTo>
                <a:cubicBezTo>
                  <a:pt x="14348" y="14078"/>
                  <a:pt x="14350" y="14013"/>
                  <a:pt x="14381" y="13941"/>
                </a:cubicBezTo>
                <a:cubicBezTo>
                  <a:pt x="14408" y="13881"/>
                  <a:pt x="14425" y="13593"/>
                  <a:pt x="14421" y="13263"/>
                </a:cubicBezTo>
                <a:cubicBezTo>
                  <a:pt x="14409" y="12212"/>
                  <a:pt x="14438" y="11553"/>
                  <a:pt x="14497" y="11511"/>
                </a:cubicBezTo>
                <a:cubicBezTo>
                  <a:pt x="14541" y="11479"/>
                  <a:pt x="14535" y="11427"/>
                  <a:pt x="14478" y="11242"/>
                </a:cubicBezTo>
                <a:cubicBezTo>
                  <a:pt x="14409" y="11022"/>
                  <a:pt x="14410" y="11009"/>
                  <a:pt x="14483" y="10908"/>
                </a:cubicBezTo>
                <a:cubicBezTo>
                  <a:pt x="14525" y="10850"/>
                  <a:pt x="14547" y="10763"/>
                  <a:pt x="14531" y="10716"/>
                </a:cubicBezTo>
                <a:cubicBezTo>
                  <a:pt x="14516" y="10668"/>
                  <a:pt x="14525" y="10577"/>
                  <a:pt x="14553" y="10513"/>
                </a:cubicBezTo>
                <a:cubicBezTo>
                  <a:pt x="14594" y="10419"/>
                  <a:pt x="14587" y="10364"/>
                  <a:pt x="14510" y="10209"/>
                </a:cubicBezTo>
                <a:lnTo>
                  <a:pt x="14416" y="10017"/>
                </a:lnTo>
                <a:lnTo>
                  <a:pt x="14521" y="9946"/>
                </a:lnTo>
                <a:cubicBezTo>
                  <a:pt x="14652" y="9852"/>
                  <a:pt x="14694" y="9728"/>
                  <a:pt x="14639" y="9602"/>
                </a:cubicBezTo>
                <a:cubicBezTo>
                  <a:pt x="14557" y="9414"/>
                  <a:pt x="14627" y="8866"/>
                  <a:pt x="14719" y="8974"/>
                </a:cubicBezTo>
                <a:cubicBezTo>
                  <a:pt x="14739" y="8997"/>
                  <a:pt x="14757" y="8923"/>
                  <a:pt x="14757" y="8812"/>
                </a:cubicBezTo>
                <a:cubicBezTo>
                  <a:pt x="14757" y="8700"/>
                  <a:pt x="14740" y="8630"/>
                  <a:pt x="14719" y="8655"/>
                </a:cubicBezTo>
                <a:cubicBezTo>
                  <a:pt x="14650" y="8736"/>
                  <a:pt x="14628" y="8546"/>
                  <a:pt x="14687" y="8366"/>
                </a:cubicBezTo>
                <a:cubicBezTo>
                  <a:pt x="14732" y="8230"/>
                  <a:pt x="14747" y="7819"/>
                  <a:pt x="14751" y="6568"/>
                </a:cubicBezTo>
                <a:cubicBezTo>
                  <a:pt x="14755" y="5482"/>
                  <a:pt x="14774" y="4908"/>
                  <a:pt x="14805" y="4836"/>
                </a:cubicBezTo>
                <a:cubicBezTo>
                  <a:pt x="14840" y="4756"/>
                  <a:pt x="14841" y="4711"/>
                  <a:pt x="14805" y="4644"/>
                </a:cubicBezTo>
                <a:cubicBezTo>
                  <a:pt x="14779" y="4594"/>
                  <a:pt x="14757" y="4371"/>
                  <a:pt x="14757" y="4148"/>
                </a:cubicBezTo>
                <a:cubicBezTo>
                  <a:pt x="14757" y="3762"/>
                  <a:pt x="14751" y="3740"/>
                  <a:pt x="14644" y="3717"/>
                </a:cubicBezTo>
                <a:cubicBezTo>
                  <a:pt x="14529" y="3692"/>
                  <a:pt x="14521" y="3659"/>
                  <a:pt x="14566" y="3378"/>
                </a:cubicBezTo>
                <a:cubicBezTo>
                  <a:pt x="14586" y="3253"/>
                  <a:pt x="14564" y="3203"/>
                  <a:pt x="14462" y="3130"/>
                </a:cubicBezTo>
                <a:cubicBezTo>
                  <a:pt x="14362" y="3058"/>
                  <a:pt x="14344" y="3011"/>
                  <a:pt x="14379" y="2932"/>
                </a:cubicBezTo>
                <a:cubicBezTo>
                  <a:pt x="14403" y="2876"/>
                  <a:pt x="14417" y="2766"/>
                  <a:pt x="14411" y="2684"/>
                </a:cubicBezTo>
                <a:cubicBezTo>
                  <a:pt x="14402" y="2570"/>
                  <a:pt x="14362" y="2532"/>
                  <a:pt x="14239" y="2517"/>
                </a:cubicBezTo>
                <a:cubicBezTo>
                  <a:pt x="13926" y="2479"/>
                  <a:pt x="13792" y="2349"/>
                  <a:pt x="13791" y="2087"/>
                </a:cubicBezTo>
                <a:cubicBezTo>
                  <a:pt x="13790" y="1931"/>
                  <a:pt x="13768" y="1905"/>
                  <a:pt x="13627" y="1884"/>
                </a:cubicBezTo>
                <a:cubicBezTo>
                  <a:pt x="13437" y="1856"/>
                  <a:pt x="13208" y="1516"/>
                  <a:pt x="13276" y="1362"/>
                </a:cubicBezTo>
                <a:cubicBezTo>
                  <a:pt x="13305" y="1296"/>
                  <a:pt x="13261" y="1272"/>
                  <a:pt x="13099" y="1271"/>
                </a:cubicBezTo>
                <a:cubicBezTo>
                  <a:pt x="12854" y="1270"/>
                  <a:pt x="12606" y="1014"/>
                  <a:pt x="12648" y="805"/>
                </a:cubicBezTo>
                <a:cubicBezTo>
                  <a:pt x="12664" y="727"/>
                  <a:pt x="12648" y="697"/>
                  <a:pt x="12594" y="714"/>
                </a:cubicBezTo>
                <a:cubicBezTo>
                  <a:pt x="12552" y="727"/>
                  <a:pt x="12490" y="709"/>
                  <a:pt x="12460" y="674"/>
                </a:cubicBezTo>
                <a:cubicBezTo>
                  <a:pt x="12428" y="636"/>
                  <a:pt x="12387" y="645"/>
                  <a:pt x="12361" y="694"/>
                </a:cubicBezTo>
                <a:cubicBezTo>
                  <a:pt x="12333" y="747"/>
                  <a:pt x="12299" y="750"/>
                  <a:pt x="12270" y="704"/>
                </a:cubicBezTo>
                <a:cubicBezTo>
                  <a:pt x="12244" y="664"/>
                  <a:pt x="12049" y="625"/>
                  <a:pt x="11835" y="613"/>
                </a:cubicBezTo>
                <a:cubicBezTo>
                  <a:pt x="11485" y="593"/>
                  <a:pt x="11448" y="574"/>
                  <a:pt x="11459" y="446"/>
                </a:cubicBezTo>
                <a:cubicBezTo>
                  <a:pt x="11470" y="325"/>
                  <a:pt x="11450" y="307"/>
                  <a:pt x="11317" y="329"/>
                </a:cubicBezTo>
                <a:cubicBezTo>
                  <a:pt x="11201" y="349"/>
                  <a:pt x="11163" y="327"/>
                  <a:pt x="11172" y="248"/>
                </a:cubicBezTo>
                <a:cubicBezTo>
                  <a:pt x="11180" y="183"/>
                  <a:pt x="11160" y="161"/>
                  <a:pt x="11124" y="188"/>
                </a:cubicBezTo>
                <a:cubicBezTo>
                  <a:pt x="11091" y="211"/>
                  <a:pt x="11032" y="181"/>
                  <a:pt x="10990" y="122"/>
                </a:cubicBezTo>
                <a:cubicBezTo>
                  <a:pt x="10896" y="-13"/>
                  <a:pt x="10509" y="-27"/>
                  <a:pt x="10400" y="101"/>
                </a:cubicBezTo>
                <a:cubicBezTo>
                  <a:pt x="10336" y="176"/>
                  <a:pt x="10308" y="176"/>
                  <a:pt x="10268" y="101"/>
                </a:cubicBezTo>
                <a:cubicBezTo>
                  <a:pt x="10233" y="36"/>
                  <a:pt x="9741" y="1"/>
                  <a:pt x="9249" y="0"/>
                </a:cubicBezTo>
                <a:close/>
                <a:moveTo>
                  <a:pt x="17821" y="8700"/>
                </a:moveTo>
                <a:cubicBezTo>
                  <a:pt x="17521" y="8712"/>
                  <a:pt x="17214" y="8755"/>
                  <a:pt x="17164" y="8822"/>
                </a:cubicBezTo>
                <a:cubicBezTo>
                  <a:pt x="17119" y="8880"/>
                  <a:pt x="17098" y="8928"/>
                  <a:pt x="17118" y="8928"/>
                </a:cubicBezTo>
                <a:cubicBezTo>
                  <a:pt x="17138" y="8928"/>
                  <a:pt x="17119" y="8999"/>
                  <a:pt x="17078" y="9085"/>
                </a:cubicBezTo>
                <a:cubicBezTo>
                  <a:pt x="17032" y="9180"/>
                  <a:pt x="16975" y="9224"/>
                  <a:pt x="16930" y="9196"/>
                </a:cubicBezTo>
                <a:cubicBezTo>
                  <a:pt x="16887" y="9171"/>
                  <a:pt x="16793" y="9230"/>
                  <a:pt x="16705" y="9343"/>
                </a:cubicBezTo>
                <a:cubicBezTo>
                  <a:pt x="16563" y="9525"/>
                  <a:pt x="16548" y="9530"/>
                  <a:pt x="16455" y="9414"/>
                </a:cubicBezTo>
                <a:cubicBezTo>
                  <a:pt x="16374" y="9314"/>
                  <a:pt x="16345" y="9312"/>
                  <a:pt x="16305" y="9394"/>
                </a:cubicBezTo>
                <a:cubicBezTo>
                  <a:pt x="16266" y="9473"/>
                  <a:pt x="16269" y="9479"/>
                  <a:pt x="16310" y="9434"/>
                </a:cubicBezTo>
                <a:cubicBezTo>
                  <a:pt x="16340" y="9403"/>
                  <a:pt x="16390" y="9423"/>
                  <a:pt x="16423" y="9475"/>
                </a:cubicBezTo>
                <a:cubicBezTo>
                  <a:pt x="16477" y="9559"/>
                  <a:pt x="16476" y="9587"/>
                  <a:pt x="16415" y="9713"/>
                </a:cubicBezTo>
                <a:cubicBezTo>
                  <a:pt x="16363" y="9821"/>
                  <a:pt x="16335" y="9837"/>
                  <a:pt x="16294" y="9774"/>
                </a:cubicBezTo>
                <a:cubicBezTo>
                  <a:pt x="16219" y="9657"/>
                  <a:pt x="16021" y="9940"/>
                  <a:pt x="16072" y="10093"/>
                </a:cubicBezTo>
                <a:cubicBezTo>
                  <a:pt x="16117" y="10233"/>
                  <a:pt x="16041" y="10504"/>
                  <a:pt x="15970" y="10452"/>
                </a:cubicBezTo>
                <a:cubicBezTo>
                  <a:pt x="15887" y="10392"/>
                  <a:pt x="15817" y="10593"/>
                  <a:pt x="15846" y="10812"/>
                </a:cubicBezTo>
                <a:cubicBezTo>
                  <a:pt x="15865" y="10950"/>
                  <a:pt x="15851" y="11035"/>
                  <a:pt x="15795" y="11111"/>
                </a:cubicBezTo>
                <a:cubicBezTo>
                  <a:pt x="15752" y="11169"/>
                  <a:pt x="15702" y="11289"/>
                  <a:pt x="15685" y="11374"/>
                </a:cubicBezTo>
                <a:cubicBezTo>
                  <a:pt x="15655" y="11526"/>
                  <a:pt x="15653" y="11522"/>
                  <a:pt x="15578" y="11349"/>
                </a:cubicBezTo>
                <a:cubicBezTo>
                  <a:pt x="15502" y="11174"/>
                  <a:pt x="15502" y="11199"/>
                  <a:pt x="15503" y="12782"/>
                </a:cubicBezTo>
                <a:cubicBezTo>
                  <a:pt x="15503" y="13667"/>
                  <a:pt x="15513" y="14424"/>
                  <a:pt x="15527" y="14468"/>
                </a:cubicBezTo>
                <a:cubicBezTo>
                  <a:pt x="15567" y="14590"/>
                  <a:pt x="15568" y="14828"/>
                  <a:pt x="15530" y="14873"/>
                </a:cubicBezTo>
                <a:cubicBezTo>
                  <a:pt x="15482" y="14929"/>
                  <a:pt x="15487" y="15370"/>
                  <a:pt x="15535" y="15370"/>
                </a:cubicBezTo>
                <a:cubicBezTo>
                  <a:pt x="15556" y="15370"/>
                  <a:pt x="15587" y="15331"/>
                  <a:pt x="15602" y="15283"/>
                </a:cubicBezTo>
                <a:cubicBezTo>
                  <a:pt x="15641" y="15165"/>
                  <a:pt x="15823" y="15590"/>
                  <a:pt x="15825" y="15805"/>
                </a:cubicBezTo>
                <a:cubicBezTo>
                  <a:pt x="15826" y="15928"/>
                  <a:pt x="15858" y="15991"/>
                  <a:pt x="15948" y="16028"/>
                </a:cubicBezTo>
                <a:cubicBezTo>
                  <a:pt x="16110" y="16095"/>
                  <a:pt x="16134" y="16183"/>
                  <a:pt x="16037" y="16367"/>
                </a:cubicBezTo>
                <a:cubicBezTo>
                  <a:pt x="15930" y="16568"/>
                  <a:pt x="15962" y="16610"/>
                  <a:pt x="16224" y="16610"/>
                </a:cubicBezTo>
                <a:cubicBezTo>
                  <a:pt x="16457" y="16610"/>
                  <a:pt x="16486" y="16656"/>
                  <a:pt x="16498" y="17031"/>
                </a:cubicBezTo>
                <a:cubicBezTo>
                  <a:pt x="16502" y="17163"/>
                  <a:pt x="16518" y="17195"/>
                  <a:pt x="16552" y="17142"/>
                </a:cubicBezTo>
                <a:cubicBezTo>
                  <a:pt x="16583" y="17094"/>
                  <a:pt x="16607" y="17094"/>
                  <a:pt x="16624" y="17147"/>
                </a:cubicBezTo>
                <a:cubicBezTo>
                  <a:pt x="16639" y="17192"/>
                  <a:pt x="16752" y="17228"/>
                  <a:pt x="16874" y="17228"/>
                </a:cubicBezTo>
                <a:cubicBezTo>
                  <a:pt x="17115" y="17228"/>
                  <a:pt x="17161" y="17296"/>
                  <a:pt x="17147" y="17628"/>
                </a:cubicBezTo>
                <a:lnTo>
                  <a:pt x="17139" y="17841"/>
                </a:lnTo>
                <a:lnTo>
                  <a:pt x="18578" y="17841"/>
                </a:lnTo>
                <a:lnTo>
                  <a:pt x="20013" y="17841"/>
                </a:lnTo>
                <a:lnTo>
                  <a:pt x="20026" y="17633"/>
                </a:lnTo>
                <a:cubicBezTo>
                  <a:pt x="20039" y="17420"/>
                  <a:pt x="20056" y="17409"/>
                  <a:pt x="20209" y="17496"/>
                </a:cubicBezTo>
                <a:cubicBezTo>
                  <a:pt x="20275" y="17534"/>
                  <a:pt x="20300" y="17504"/>
                  <a:pt x="20316" y="17385"/>
                </a:cubicBezTo>
                <a:cubicBezTo>
                  <a:pt x="20334" y="17260"/>
                  <a:pt x="20372" y="17228"/>
                  <a:pt x="20504" y="17228"/>
                </a:cubicBezTo>
                <a:cubicBezTo>
                  <a:pt x="20666" y="17228"/>
                  <a:pt x="20671" y="17224"/>
                  <a:pt x="20684" y="16939"/>
                </a:cubicBezTo>
                <a:cubicBezTo>
                  <a:pt x="20696" y="16665"/>
                  <a:pt x="20704" y="16648"/>
                  <a:pt x="20847" y="16625"/>
                </a:cubicBezTo>
                <a:cubicBezTo>
                  <a:pt x="20994" y="16602"/>
                  <a:pt x="20999" y="16587"/>
                  <a:pt x="21011" y="16276"/>
                </a:cubicBezTo>
                <a:cubicBezTo>
                  <a:pt x="21023" y="15981"/>
                  <a:pt x="21035" y="15954"/>
                  <a:pt x="21140" y="15952"/>
                </a:cubicBezTo>
                <a:cubicBezTo>
                  <a:pt x="21203" y="15951"/>
                  <a:pt x="21268" y="15904"/>
                  <a:pt x="21287" y="15846"/>
                </a:cubicBezTo>
                <a:cubicBezTo>
                  <a:pt x="21306" y="15787"/>
                  <a:pt x="21325" y="15231"/>
                  <a:pt x="21328" y="14615"/>
                </a:cubicBezTo>
                <a:cubicBezTo>
                  <a:pt x="21332" y="13499"/>
                  <a:pt x="21346" y="13310"/>
                  <a:pt x="21419" y="13395"/>
                </a:cubicBezTo>
                <a:cubicBezTo>
                  <a:pt x="21441" y="13420"/>
                  <a:pt x="21440" y="13350"/>
                  <a:pt x="21416" y="13233"/>
                </a:cubicBezTo>
                <a:cubicBezTo>
                  <a:pt x="21368" y="12994"/>
                  <a:pt x="21392" y="12872"/>
                  <a:pt x="21478" y="12934"/>
                </a:cubicBezTo>
                <a:cubicBezTo>
                  <a:pt x="21600" y="13022"/>
                  <a:pt x="21530" y="12483"/>
                  <a:pt x="21405" y="12377"/>
                </a:cubicBezTo>
                <a:cubicBezTo>
                  <a:pt x="21327" y="12309"/>
                  <a:pt x="21318" y="12247"/>
                  <a:pt x="21328" y="11739"/>
                </a:cubicBezTo>
                <a:lnTo>
                  <a:pt x="21338" y="11177"/>
                </a:lnTo>
                <a:lnTo>
                  <a:pt x="21191" y="11177"/>
                </a:lnTo>
                <a:cubicBezTo>
                  <a:pt x="21037" y="11177"/>
                  <a:pt x="21016" y="11137"/>
                  <a:pt x="20990" y="10751"/>
                </a:cubicBezTo>
                <a:cubicBezTo>
                  <a:pt x="20977" y="10571"/>
                  <a:pt x="20955" y="10520"/>
                  <a:pt x="20890" y="10533"/>
                </a:cubicBezTo>
                <a:cubicBezTo>
                  <a:pt x="20790" y="10554"/>
                  <a:pt x="20697" y="10364"/>
                  <a:pt x="20697" y="10138"/>
                </a:cubicBezTo>
                <a:cubicBezTo>
                  <a:pt x="20697" y="10001"/>
                  <a:pt x="20670" y="9977"/>
                  <a:pt x="20531" y="9976"/>
                </a:cubicBezTo>
                <a:cubicBezTo>
                  <a:pt x="20371" y="9976"/>
                  <a:pt x="20366" y="9965"/>
                  <a:pt x="20354" y="9683"/>
                </a:cubicBezTo>
                <a:cubicBezTo>
                  <a:pt x="20342" y="9425"/>
                  <a:pt x="20334" y="9400"/>
                  <a:pt x="20265" y="9470"/>
                </a:cubicBezTo>
                <a:cubicBezTo>
                  <a:pt x="20205" y="9530"/>
                  <a:pt x="20176" y="9520"/>
                  <a:pt x="20144" y="9414"/>
                </a:cubicBezTo>
                <a:cubicBezTo>
                  <a:pt x="20109" y="9296"/>
                  <a:pt x="20092" y="9290"/>
                  <a:pt x="20016" y="9379"/>
                </a:cubicBezTo>
                <a:cubicBezTo>
                  <a:pt x="19941" y="9465"/>
                  <a:pt x="19906" y="9464"/>
                  <a:pt x="19788" y="9359"/>
                </a:cubicBezTo>
                <a:cubicBezTo>
                  <a:pt x="19711" y="9290"/>
                  <a:pt x="19648" y="9196"/>
                  <a:pt x="19648" y="9151"/>
                </a:cubicBezTo>
                <a:cubicBezTo>
                  <a:pt x="19648" y="9103"/>
                  <a:pt x="19608" y="9084"/>
                  <a:pt x="19551" y="9110"/>
                </a:cubicBezTo>
                <a:cubicBezTo>
                  <a:pt x="19444" y="9161"/>
                  <a:pt x="19292" y="8922"/>
                  <a:pt x="19340" y="8776"/>
                </a:cubicBezTo>
                <a:cubicBezTo>
                  <a:pt x="19358" y="8719"/>
                  <a:pt x="19274" y="8698"/>
                  <a:pt x="19074" y="8705"/>
                </a:cubicBezTo>
                <a:cubicBezTo>
                  <a:pt x="18914" y="8711"/>
                  <a:pt x="18772" y="8744"/>
                  <a:pt x="18760" y="8781"/>
                </a:cubicBezTo>
                <a:cubicBezTo>
                  <a:pt x="18729" y="8876"/>
                  <a:pt x="18467" y="8868"/>
                  <a:pt x="18435" y="8771"/>
                </a:cubicBezTo>
                <a:cubicBezTo>
                  <a:pt x="18415" y="8708"/>
                  <a:pt x="18121" y="8688"/>
                  <a:pt x="17821" y="8700"/>
                </a:cubicBezTo>
                <a:close/>
              </a:path>
            </a:pathLst>
          </a:custGeom>
          <a:ln w="12700">
            <a:miter lim="400000"/>
          </a:ln>
        </p:spPr>
      </p:pic>
      <p:sp>
        <p:nvSpPr>
          <p:cNvPr id="1156"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147"/>
                                        </p:tgtEl>
                                        <p:attrNameLst>
                                          <p:attrName>style.visibility</p:attrName>
                                        </p:attrNameLst>
                                      </p:cBhvr>
                                      <p:to>
                                        <p:strVal val="visible"/>
                                      </p:to>
                                    </p:set>
                                    <p:anim calcmode="lin" valueType="num">
                                      <p:cBhvr>
                                        <p:cTn id="7" dur="500" fill="hold"/>
                                        <p:tgtEl>
                                          <p:spTgt spid="1147"/>
                                        </p:tgtEl>
                                        <p:attrNameLst>
                                          <p:attrName>ppt_x</p:attrName>
                                        </p:attrNameLst>
                                      </p:cBhvr>
                                      <p:tavLst>
                                        <p:tav tm="0">
                                          <p:val>
                                            <p:strVal val="#ppt_x"/>
                                          </p:val>
                                        </p:tav>
                                        <p:tav tm="100000">
                                          <p:val>
                                            <p:strVal val="#ppt_x"/>
                                          </p:val>
                                        </p:tav>
                                      </p:tavLst>
                                    </p:anim>
                                    <p:anim calcmode="lin" valueType="num">
                                      <p:cBhvr>
                                        <p:cTn id="8" dur="500" fill="hold"/>
                                        <p:tgtEl>
                                          <p:spTgt spid="1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1、加承弯膜片…"/>
          <p:cNvSpPr txBox="1"/>
          <p:nvPr/>
        </p:nvSpPr>
        <p:spPr>
          <a:xfrm>
            <a:off x="859084" y="2183992"/>
            <a:ext cx="6567876" cy="12516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800"/>
              </a:spcBef>
              <a:buClr>
                <a:srgbClr val="3333CC"/>
              </a:buClr>
              <a:buFont typeface="Wingdings"/>
              <a:defRPr sz="3400">
                <a:solidFill>
                  <a:srgbClr val="C00000"/>
                </a:solidFill>
                <a:latin typeface="+mj-lt"/>
                <a:ea typeface="+mj-ea"/>
                <a:cs typeface="+mj-cs"/>
                <a:sym typeface="微软雅黑"/>
              </a:defRPr>
            </a:pPr>
            <a:r>
              <a:rPr dirty="0" err="1"/>
              <a:t>1、</a:t>
            </a:r>
            <a:r>
              <a:rPr dirty="0" err="1" smtClean="0"/>
              <a:t>加承弯膜片</a:t>
            </a:r>
            <a:r>
              <a:rPr lang="zh-CN" altLang="en-US" dirty="0" smtClean="0"/>
              <a:t>（</a:t>
            </a:r>
            <a:r>
              <a:rPr lang="zh-CN" altLang="en-US" sz="3400" dirty="0">
                <a:sym typeface="微软雅黑"/>
              </a:rPr>
              <a:t>膜片联轴器</a:t>
            </a:r>
            <a:r>
              <a:rPr lang="zh-CN" altLang="en-US" dirty="0" smtClean="0"/>
              <a:t>）</a:t>
            </a:r>
            <a:endParaRPr dirty="0"/>
          </a:p>
          <a:p>
            <a:pPr>
              <a:spcBef>
                <a:spcPts val="800"/>
              </a:spcBef>
              <a:buClr>
                <a:srgbClr val="3333CC"/>
              </a:buClr>
              <a:buFont typeface="Wingdings"/>
              <a:defRPr sz="3400">
                <a:solidFill>
                  <a:srgbClr val="C00000"/>
                </a:solidFill>
                <a:latin typeface="+mj-lt"/>
                <a:ea typeface="+mj-ea"/>
                <a:cs typeface="+mj-cs"/>
                <a:sym typeface="微软雅黑"/>
              </a:defRPr>
            </a:pPr>
            <a:r>
              <a:rPr dirty="0" err="1"/>
              <a:t>2、合理布置应变计和接桥方式</a:t>
            </a:r>
            <a:endParaRPr dirty="0"/>
          </a:p>
        </p:txBody>
      </p:sp>
      <p:pic>
        <p:nvPicPr>
          <p:cNvPr id="1159" name="image.png" descr="image.png"/>
          <p:cNvPicPr>
            <a:picLocks noChangeAspect="1"/>
          </p:cNvPicPr>
          <p:nvPr/>
        </p:nvPicPr>
        <p:blipFill>
          <a:blip r:embed="rId2">
            <a:extLst/>
          </a:blip>
          <a:srcRect l="59198"/>
          <a:stretch>
            <a:fillRect/>
          </a:stretch>
        </p:blipFill>
        <p:spPr>
          <a:xfrm>
            <a:off x="7651608" y="1598506"/>
            <a:ext cx="4996464" cy="7750952"/>
          </a:xfrm>
          <a:prstGeom prst="rect">
            <a:avLst/>
          </a:prstGeom>
          <a:ln w="12700">
            <a:miter lim="400000"/>
          </a:ln>
        </p:spPr>
      </p:pic>
      <p:sp>
        <p:nvSpPr>
          <p:cNvPr id="1160" name="一般将应变计对称地贴在应力均匀的圆柱表面的中间部分，如图(c)所示，并连接成(d)图所示的桥路：R1和R3，R2和R4分别串联，放在相对臂内。…"/>
          <p:cNvSpPr txBox="1"/>
          <p:nvPr/>
        </p:nvSpPr>
        <p:spPr>
          <a:xfrm>
            <a:off x="754944" y="3767376"/>
            <a:ext cx="6567876" cy="527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lnSpc>
                <a:spcPct val="150000"/>
              </a:lnSpc>
              <a:spcBef>
                <a:spcPts val="600"/>
              </a:spcBef>
              <a:buClr>
                <a:srgbClr val="3333CC"/>
              </a:buClr>
              <a:buFont typeface="Wingdings"/>
              <a:defRPr>
                <a:latin typeface="+mj-lt"/>
                <a:ea typeface="+mj-ea"/>
                <a:cs typeface="+mj-cs"/>
                <a:sym typeface="微软雅黑"/>
              </a:defRPr>
            </a:pPr>
            <a:r>
              <a:rPr dirty="0" err="1"/>
              <a:t>一般将应变计对称地贴在应力均匀的圆柱表面的中间部分，如图</a:t>
            </a:r>
            <a:r>
              <a:rPr dirty="0"/>
              <a:t>(c)</a:t>
            </a:r>
            <a:r>
              <a:rPr dirty="0" err="1"/>
              <a:t>所示，并连接成</a:t>
            </a:r>
            <a:r>
              <a:rPr dirty="0"/>
              <a:t>(d)</a:t>
            </a:r>
            <a:r>
              <a:rPr dirty="0" err="1"/>
              <a:t>图所示的桥路：R1和R3，R2和R4分别串联，放在相对臂内</a:t>
            </a:r>
            <a:r>
              <a:rPr dirty="0"/>
              <a:t>。</a:t>
            </a:r>
          </a:p>
          <a:p>
            <a:pPr indent="650240">
              <a:lnSpc>
                <a:spcPct val="150000"/>
              </a:lnSpc>
              <a:spcBef>
                <a:spcPts val="600"/>
              </a:spcBef>
              <a:buClr>
                <a:srgbClr val="3333CC"/>
              </a:buClr>
              <a:buFont typeface="Wingdings"/>
              <a:defRPr>
                <a:latin typeface="+mj-lt"/>
                <a:ea typeface="+mj-ea"/>
                <a:cs typeface="+mj-cs"/>
                <a:sym typeface="微软雅黑"/>
              </a:defRPr>
            </a:pPr>
            <a:r>
              <a:rPr dirty="0"/>
              <a:t>当一方受压时，则另一方受拉。由此引起的电阻应变计阻值的变化大小相等，方向相反，从而减小弯矩的影响。横向粘贴的应变计作为温度补偿片。</a:t>
            </a:r>
          </a:p>
        </p:txBody>
      </p:sp>
      <p:sp>
        <p:nvSpPr>
          <p:cNvPr id="1161"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52</a:t>
            </a:fld>
            <a:endParaRPr lang="zh-CN" alt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3" name="image.pdf" descr="image.pdf"/>
          <p:cNvPicPr>
            <a:picLocks noChangeAspect="1"/>
          </p:cNvPicPr>
          <p:nvPr/>
        </p:nvPicPr>
        <p:blipFill>
          <a:blip r:embed="rId2">
            <a:extLst/>
          </a:blip>
          <a:stretch>
            <a:fillRect/>
          </a:stretch>
        </p:blipFill>
        <p:spPr>
          <a:xfrm>
            <a:off x="1052124" y="2474524"/>
            <a:ext cx="10947966" cy="1081476"/>
          </a:xfrm>
          <a:prstGeom prst="rect">
            <a:avLst/>
          </a:prstGeom>
          <a:ln w="12700">
            <a:miter lim="400000"/>
          </a:ln>
        </p:spPr>
      </p:pic>
      <p:sp>
        <p:nvSpPr>
          <p:cNvPr id="1164" name="电桥输出电压变化为："/>
          <p:cNvSpPr txBox="1"/>
          <p:nvPr/>
        </p:nvSpPr>
        <p:spPr>
          <a:xfrm>
            <a:off x="711199" y="1522871"/>
            <a:ext cx="3583095"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电桥输出电压变化为：</a:t>
            </a:r>
          </a:p>
        </p:txBody>
      </p:sp>
      <p:sp>
        <p:nvSpPr>
          <p:cNvPr id="1165" name="由于"/>
          <p:cNvSpPr txBox="1"/>
          <p:nvPr/>
        </p:nvSpPr>
        <p:spPr>
          <a:xfrm>
            <a:off x="711199" y="3504070"/>
            <a:ext cx="151271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由于</a:t>
            </a:r>
          </a:p>
        </p:txBody>
      </p:sp>
      <p:pic>
        <p:nvPicPr>
          <p:cNvPr id="1166" name="image.pdf" descr="image.pdf"/>
          <p:cNvPicPr>
            <a:picLocks noChangeAspect="1"/>
          </p:cNvPicPr>
          <p:nvPr/>
        </p:nvPicPr>
        <p:blipFill>
          <a:blip r:embed="rId3">
            <a:extLst/>
          </a:blip>
          <a:stretch>
            <a:fillRect/>
          </a:stretch>
        </p:blipFill>
        <p:spPr>
          <a:xfrm>
            <a:off x="2043288" y="5956017"/>
            <a:ext cx="4152055" cy="1174046"/>
          </a:xfrm>
          <a:prstGeom prst="rect">
            <a:avLst/>
          </a:prstGeom>
          <a:ln w="12700">
            <a:miter lim="400000"/>
          </a:ln>
        </p:spPr>
      </p:pic>
      <p:sp>
        <p:nvSpPr>
          <p:cNvPr id="1167" name="所以"/>
          <p:cNvSpPr txBox="1"/>
          <p:nvPr/>
        </p:nvSpPr>
        <p:spPr>
          <a:xfrm>
            <a:off x="711199" y="6904284"/>
            <a:ext cx="123049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所以</a:t>
            </a:r>
          </a:p>
        </p:txBody>
      </p:sp>
      <p:pic>
        <p:nvPicPr>
          <p:cNvPr id="1168" name="image.pdf" descr="image.pdf"/>
          <p:cNvPicPr>
            <a:picLocks noChangeAspect="1"/>
          </p:cNvPicPr>
          <p:nvPr/>
        </p:nvPicPr>
        <p:blipFill>
          <a:blip r:embed="rId4">
            <a:extLst/>
          </a:blip>
          <a:stretch>
            <a:fillRect/>
          </a:stretch>
        </p:blipFill>
        <p:spPr>
          <a:xfrm>
            <a:off x="1479973" y="7659510"/>
            <a:ext cx="7096196" cy="1097281"/>
          </a:xfrm>
          <a:prstGeom prst="rect">
            <a:avLst/>
          </a:prstGeom>
          <a:ln w="12700">
            <a:miter lim="400000"/>
          </a:ln>
        </p:spPr>
      </p:pic>
      <p:pic>
        <p:nvPicPr>
          <p:cNvPr id="1169" name="image.pdf" descr="image.pdf"/>
          <p:cNvPicPr>
            <a:picLocks noChangeAspect="1"/>
          </p:cNvPicPr>
          <p:nvPr/>
        </p:nvPicPr>
        <p:blipFill>
          <a:blip r:embed="rId5">
            <a:extLst/>
          </a:blip>
          <a:stretch>
            <a:fillRect/>
          </a:stretch>
        </p:blipFill>
        <p:spPr>
          <a:xfrm>
            <a:off x="2041031" y="3876604"/>
            <a:ext cx="2092961" cy="589281"/>
          </a:xfrm>
          <a:prstGeom prst="rect">
            <a:avLst/>
          </a:prstGeom>
          <a:ln w="12700">
            <a:miter lim="400000"/>
          </a:ln>
        </p:spPr>
      </p:pic>
      <p:pic>
        <p:nvPicPr>
          <p:cNvPr id="1170" name="image.pdf" descr="image.pdf"/>
          <p:cNvPicPr>
            <a:picLocks noChangeAspect="1"/>
          </p:cNvPicPr>
          <p:nvPr/>
        </p:nvPicPr>
        <p:blipFill>
          <a:blip r:embed="rId6">
            <a:extLst/>
          </a:blip>
          <a:stretch>
            <a:fillRect/>
          </a:stretch>
        </p:blipFill>
        <p:spPr>
          <a:xfrm>
            <a:off x="2041031" y="4619413"/>
            <a:ext cx="4113672" cy="1178561"/>
          </a:xfrm>
          <a:prstGeom prst="rect">
            <a:avLst/>
          </a:prstGeom>
          <a:ln w="12700">
            <a:miter lim="400000"/>
          </a:ln>
        </p:spPr>
      </p:pic>
      <p:sp>
        <p:nvSpPr>
          <p:cNvPr id="1171" name="可见，偏心力的干扰被抵消了。"/>
          <p:cNvSpPr txBox="1"/>
          <p:nvPr/>
        </p:nvSpPr>
        <p:spPr>
          <a:xfrm>
            <a:off x="711199" y="8710507"/>
            <a:ext cx="795189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可见，偏心力的干扰被抵消了。</a:t>
            </a:r>
          </a:p>
        </p:txBody>
      </p:sp>
      <p:pic>
        <p:nvPicPr>
          <p:cNvPr id="1172" name="image.png" descr="image.png"/>
          <p:cNvPicPr>
            <a:picLocks noChangeAspect="1"/>
          </p:cNvPicPr>
          <p:nvPr/>
        </p:nvPicPr>
        <p:blipFill>
          <a:blip r:embed="rId7">
            <a:extLst/>
          </a:blip>
          <a:srcRect l="59656" t="48431" r="710" b="15926"/>
          <a:stretch>
            <a:fillRect/>
          </a:stretch>
        </p:blipFill>
        <p:spPr>
          <a:xfrm>
            <a:off x="7002497" y="3951111"/>
            <a:ext cx="5272164" cy="3000786"/>
          </a:xfrm>
          <a:prstGeom prst="rect">
            <a:avLst/>
          </a:prstGeom>
          <a:ln w="12700">
            <a:miter lim="400000"/>
          </a:ln>
        </p:spPr>
      </p:pic>
      <p:sp>
        <p:nvSpPr>
          <p:cNvPr id="1173"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53</a:t>
            </a:fld>
            <a:endParaRPr lang="zh-CN" altLang="en-US"/>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5" name="C:\Users\Administrator\AppData\Roaming\Tencent\Users\1659041496\QQ\WinTemp\RichOle\[B(02]HMN`LOR@)I53G4WM9.png" descr="C:\Users\Administrator\AppData\Roaming\Tencent\Users\1659041496\QQ\WinTemp\RichOle\[B(02]HMN`LOR@)I53G4WM9.png"/>
          <p:cNvPicPr>
            <a:picLocks noChangeAspect="1"/>
          </p:cNvPicPr>
          <p:nvPr/>
        </p:nvPicPr>
        <p:blipFill>
          <a:blip r:embed="rId2">
            <a:extLst/>
          </a:blip>
          <a:stretch>
            <a:fillRect/>
          </a:stretch>
        </p:blipFill>
        <p:spPr>
          <a:xfrm>
            <a:off x="2302933" y="2418079"/>
            <a:ext cx="8304108" cy="4077548"/>
          </a:xfrm>
          <a:prstGeom prst="rect">
            <a:avLst/>
          </a:prstGeom>
          <a:ln w="12700">
            <a:miter lim="400000"/>
          </a:ln>
        </p:spPr>
      </p:pic>
      <p:sp>
        <p:nvSpPr>
          <p:cNvPr id="1176" name="3、采用筒式结构"/>
          <p:cNvSpPr txBox="1"/>
          <p:nvPr/>
        </p:nvSpPr>
        <p:spPr>
          <a:xfrm>
            <a:off x="711199" y="1712524"/>
            <a:ext cx="768096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800"/>
              </a:spcBef>
              <a:buClr>
                <a:srgbClr val="3333CC"/>
              </a:buClr>
              <a:buFont typeface="Wingdings"/>
              <a:defRPr sz="3400">
                <a:solidFill>
                  <a:srgbClr val="C00000"/>
                </a:solidFill>
                <a:latin typeface="+mj-lt"/>
                <a:ea typeface="+mj-ea"/>
                <a:cs typeface="+mj-cs"/>
                <a:sym typeface="微软雅黑"/>
              </a:defRPr>
            </a:pPr>
            <a:r>
              <a:t>3、采用筒式结构</a:t>
            </a:r>
          </a:p>
        </p:txBody>
      </p:sp>
      <p:sp>
        <p:nvSpPr>
          <p:cNvPr id="1177" name="筒式结构传感器可使分散在端面的载荷集中到筒的表面上来，改善了应力线分布，在筒臂上还能开孔，如图(c)所示，形成许多条应力线，从而与载荷在端面的分布无关，并可减少偏心载荷、非均布载荷的影响，使引起的误差更小。"/>
          <p:cNvSpPr txBox="1"/>
          <p:nvPr/>
        </p:nvSpPr>
        <p:spPr>
          <a:xfrm>
            <a:off x="767644" y="6508044"/>
            <a:ext cx="11776570"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spcBef>
                <a:spcPts val="800"/>
              </a:spcBef>
              <a:buClr>
                <a:srgbClr val="3333CC"/>
              </a:buClr>
              <a:buFont typeface="Wingdings"/>
              <a:defRPr>
                <a:solidFill>
                  <a:srgbClr val="CC0099"/>
                </a:solidFill>
                <a:latin typeface="+mj-lt"/>
                <a:ea typeface="+mj-ea"/>
                <a:cs typeface="+mj-cs"/>
                <a:sym typeface="微软雅黑"/>
              </a:defRPr>
            </a:pPr>
            <a:r>
              <a:t>筒式结构传感器</a:t>
            </a:r>
            <a:r>
              <a:rPr>
                <a:solidFill>
                  <a:srgbClr val="000000"/>
                </a:solidFill>
              </a:rPr>
              <a:t>可使分散在端面的载荷集中到筒的表面上来，改善了应力线分布，在筒臂上还能开孔，如图(c)所示，形成许多条应力线，从而与载荷在端面的分布无关，并可减少偏心载荷、非均布载荷的影响，使引起的误差更小。</a:t>
            </a:r>
          </a:p>
        </p:txBody>
      </p:sp>
      <p:sp>
        <p:nvSpPr>
          <p:cNvPr id="1178"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175"/>
                                        </p:tgtEl>
                                        <p:attrNameLst>
                                          <p:attrName>style.visibility</p:attrName>
                                        </p:attrNameLst>
                                      </p:cBhvr>
                                      <p:to>
                                        <p:strVal val="visible"/>
                                      </p:to>
                                    </p:set>
                                    <p:anim calcmode="lin" valueType="num">
                                      <p:cBhvr>
                                        <p:cTn id="7" dur="500" fill="hold"/>
                                        <p:tgtEl>
                                          <p:spTgt spid="1175"/>
                                        </p:tgtEl>
                                        <p:attrNameLst>
                                          <p:attrName>ppt_x</p:attrName>
                                        </p:attrNameLst>
                                      </p:cBhvr>
                                      <p:tavLst>
                                        <p:tav tm="0">
                                          <p:val>
                                            <p:strVal val="#ppt_x"/>
                                          </p:val>
                                        </p:tav>
                                        <p:tav tm="100000">
                                          <p:val>
                                            <p:strVal val="#ppt_x"/>
                                          </p:val>
                                        </p:tav>
                                      </p:tavLst>
                                    </p:anim>
                                    <p:anim calcmode="lin" valueType="num">
                                      <p:cBhvr>
                                        <p:cTn id="8" dur="500" fill="hold"/>
                                        <p:tgtEl>
                                          <p:spTgt spid="1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fill="hold" grpId="2" nodeType="clickEffect">
                                  <p:stCondLst>
                                    <p:cond delay="0"/>
                                  </p:stCondLst>
                                  <p:iterate>
                                    <p:tmAbs val="0"/>
                                  </p:iterate>
                                  <p:childTnLst>
                                    <p:set>
                                      <p:cBhvr>
                                        <p:cTn id="12" fill="hold"/>
                                        <p:tgtEl>
                                          <p:spTgt spid="1177"/>
                                        </p:tgtEl>
                                        <p:attrNameLst>
                                          <p:attrName>style.visibility</p:attrName>
                                        </p:attrNameLst>
                                      </p:cBhvr>
                                      <p:to>
                                        <p:strVal val="visible"/>
                                      </p:to>
                                    </p:set>
                                    <p:animEffect transition="in" filter="dissolve">
                                      <p:cBhvr>
                                        <p:cTn id="13" dur="500"/>
                                        <p:tgtEl>
                                          <p:spTgt spid="1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1" animBg="1" advAuto="0"/>
      <p:bldP spid="1177" grpId="2"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0" name="timg.jpeg" descr="timg.jpeg"/>
          <p:cNvPicPr>
            <a:picLocks noChangeAspect="1"/>
          </p:cNvPicPr>
          <p:nvPr/>
        </p:nvPicPr>
        <p:blipFill rotWithShape="1">
          <a:blip r:embed="rId2">
            <a:extLst/>
          </a:blip>
          <a:srcRect b="36849"/>
          <a:stretch/>
        </p:blipFill>
        <p:spPr>
          <a:xfrm>
            <a:off x="136586" y="0"/>
            <a:ext cx="12839667" cy="812800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55</a:t>
            </a:fld>
            <a:endParaRPr lang="zh-CN" altLang="en-US"/>
          </a:p>
        </p:txBody>
      </p:sp>
    </p:spTree>
    <p:extLst>
      <p:ext uri="{BB962C8B-B14F-4D97-AF65-F5344CB8AC3E}">
        <p14:creationId xmlns:p14="http://schemas.microsoft.com/office/powerpoint/2010/main" val="227269515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0" name="timg.jpeg" descr="timg.jpeg"/>
          <p:cNvPicPr>
            <a:picLocks noChangeAspect="1"/>
          </p:cNvPicPr>
          <p:nvPr/>
        </p:nvPicPr>
        <p:blipFill rotWithShape="1">
          <a:blip r:embed="rId2">
            <a:extLst/>
          </a:blip>
          <a:srcRect l="5223" t="63932" r="5796" b="4107"/>
          <a:stretch/>
        </p:blipFill>
        <p:spPr>
          <a:xfrm>
            <a:off x="188469" y="825500"/>
            <a:ext cx="12627861" cy="454660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56</a:t>
            </a:fld>
            <a:endParaRPr lang="zh-CN" altLang="en-US"/>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 name="image.png" descr="image.png"/>
          <p:cNvPicPr>
            <a:picLocks noChangeAspect="1"/>
          </p:cNvPicPr>
          <p:nvPr/>
        </p:nvPicPr>
        <p:blipFill>
          <a:blip r:embed="rId2">
            <a:extLst/>
          </a:blip>
          <a:stretch>
            <a:fillRect/>
          </a:stretch>
        </p:blipFill>
        <p:spPr>
          <a:xfrm>
            <a:off x="6868106" y="194168"/>
            <a:ext cx="5635414" cy="3644055"/>
          </a:xfrm>
          <a:prstGeom prst="rect">
            <a:avLst/>
          </a:prstGeom>
          <a:ln w="12700">
            <a:miter lim="400000"/>
          </a:ln>
        </p:spPr>
      </p:pic>
      <p:pic>
        <p:nvPicPr>
          <p:cNvPr id="1183" name="image.png" descr="image.png"/>
          <p:cNvPicPr>
            <a:picLocks noChangeAspect="1"/>
          </p:cNvPicPr>
          <p:nvPr/>
        </p:nvPicPr>
        <p:blipFill>
          <a:blip r:embed="rId3">
            <a:extLst/>
          </a:blip>
          <a:stretch>
            <a:fillRect/>
          </a:stretch>
        </p:blipFill>
        <p:spPr>
          <a:xfrm>
            <a:off x="6929119" y="4064373"/>
            <a:ext cx="5513494" cy="4673601"/>
          </a:xfrm>
          <a:prstGeom prst="rect">
            <a:avLst/>
          </a:prstGeom>
          <a:ln w="12700">
            <a:miter lim="400000"/>
          </a:ln>
        </p:spPr>
      </p:pic>
      <p:sp>
        <p:nvSpPr>
          <p:cNvPr id="1184" name="（1）等截面悬臂梁应变式力传感器"/>
          <p:cNvSpPr txBox="1"/>
          <p:nvPr/>
        </p:nvSpPr>
        <p:spPr>
          <a:xfrm>
            <a:off x="474132" y="2435669"/>
            <a:ext cx="921625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pPr>
            <a:r>
              <a:rPr dirty="0">
                <a:latin typeface="宋体"/>
                <a:ea typeface="宋体"/>
                <a:cs typeface="宋体"/>
                <a:sym typeface="宋体"/>
              </a:rPr>
              <a:t>（</a:t>
            </a:r>
            <a:r>
              <a:rPr dirty="0" err="1"/>
              <a:t>1</a:t>
            </a:r>
            <a:r>
              <a:rPr dirty="0" err="1">
                <a:latin typeface="宋体"/>
                <a:ea typeface="宋体"/>
                <a:cs typeface="宋体"/>
                <a:sym typeface="宋体"/>
              </a:rPr>
              <a:t>）等截面悬臂梁应变式力传感器</a:t>
            </a:r>
            <a:endParaRPr dirty="0">
              <a:latin typeface="宋体"/>
              <a:ea typeface="宋体"/>
              <a:cs typeface="宋体"/>
              <a:sym typeface="宋体"/>
            </a:endParaRPr>
          </a:p>
        </p:txBody>
      </p:sp>
      <p:sp>
        <p:nvSpPr>
          <p:cNvPr id="1185" name="悬梁式测力传感器"/>
          <p:cNvSpPr txBox="1"/>
          <p:nvPr/>
        </p:nvSpPr>
        <p:spPr>
          <a:xfrm>
            <a:off x="718819" y="1631797"/>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vl1pPr>
          </a:lstStyle>
          <a:p>
            <a:r>
              <a:rPr dirty="0" err="1"/>
              <a:t>悬梁式测力传感器</a:t>
            </a:r>
            <a:endParaRPr dirty="0"/>
          </a:p>
        </p:txBody>
      </p:sp>
      <p:sp>
        <p:nvSpPr>
          <p:cNvPr id="1186" name="当力作用于自由端时，等截面梁的应力为："/>
          <p:cNvSpPr txBox="1"/>
          <p:nvPr/>
        </p:nvSpPr>
        <p:spPr>
          <a:xfrm>
            <a:off x="268675" y="2996021"/>
            <a:ext cx="679137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800"/>
              </a:spcBef>
              <a:buClr>
                <a:srgbClr val="3333CC"/>
              </a:buClr>
              <a:buFont typeface="Wingdings"/>
              <a:defRPr>
                <a:latin typeface="+mj-lt"/>
                <a:ea typeface="+mj-ea"/>
                <a:cs typeface="+mj-cs"/>
                <a:sym typeface="微软雅黑"/>
              </a:defRPr>
            </a:lvl1pPr>
          </a:lstStyle>
          <a:p>
            <a:r>
              <a:t>当力作用于自由端时，等截面梁的应力为：</a:t>
            </a:r>
          </a:p>
        </p:txBody>
      </p:sp>
      <p:pic>
        <p:nvPicPr>
          <p:cNvPr id="1187" name="image.pdf" descr="image.pdf"/>
          <p:cNvPicPr>
            <a:picLocks noChangeAspect="1"/>
          </p:cNvPicPr>
          <p:nvPr/>
        </p:nvPicPr>
        <p:blipFill>
          <a:blip r:embed="rId4">
            <a:extLst/>
          </a:blip>
          <a:srcRect t="1579"/>
          <a:stretch>
            <a:fillRect/>
          </a:stretch>
        </p:blipFill>
        <p:spPr>
          <a:xfrm>
            <a:off x="1320800" y="4197337"/>
            <a:ext cx="5120641" cy="2893193"/>
          </a:xfrm>
          <a:prstGeom prst="rect">
            <a:avLst/>
          </a:prstGeom>
          <a:ln w="12700">
            <a:miter lim="400000"/>
          </a:ln>
        </p:spPr>
      </p:pic>
      <p:sp>
        <p:nvSpPr>
          <p:cNvPr id="1188" name="E_为弹性模量"/>
          <p:cNvSpPr txBox="1"/>
          <p:nvPr/>
        </p:nvSpPr>
        <p:spPr>
          <a:xfrm>
            <a:off x="3498850" y="7428272"/>
            <a:ext cx="2132153"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E_为弹性模量</a:t>
            </a:r>
          </a:p>
        </p:txBody>
      </p:sp>
      <p:sp>
        <p:nvSpPr>
          <p:cNvPr id="1189" name="应贴在尽量靠近固定端"/>
          <p:cNvSpPr txBox="1"/>
          <p:nvPr/>
        </p:nvSpPr>
        <p:spPr>
          <a:xfrm>
            <a:off x="1263650" y="8242624"/>
            <a:ext cx="36703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应贴在尽量靠近固定端</a:t>
            </a:r>
          </a:p>
        </p:txBody>
      </p:sp>
      <p:sp>
        <p:nvSpPr>
          <p:cNvPr id="1190"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57</a:t>
            </a:fld>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
                                        </p:tgtEl>
                                        <p:attrNameLst>
                                          <p:attrName>style.visibility</p:attrName>
                                        </p:attrNameLst>
                                      </p:cBhvr>
                                      <p:to>
                                        <p:strVal val="visible"/>
                                      </p:to>
                                    </p:set>
                                    <p:anim calcmode="lin" valueType="num">
                                      <p:cBhvr additive="base">
                                        <p:cTn id="7" dur="500" fill="hold"/>
                                        <p:tgtEl>
                                          <p:spTgt spid="1183"/>
                                        </p:tgtEl>
                                        <p:attrNameLst>
                                          <p:attrName>ppt_x</p:attrName>
                                        </p:attrNameLst>
                                      </p:cBhvr>
                                      <p:tavLst>
                                        <p:tav tm="0">
                                          <p:val>
                                            <p:strVal val="#ppt_x"/>
                                          </p:val>
                                        </p:tav>
                                        <p:tav tm="100000">
                                          <p:val>
                                            <p:strVal val="#ppt_x"/>
                                          </p:val>
                                        </p:tav>
                                      </p:tavLst>
                                    </p:anim>
                                    <p:anim calcmode="lin" valueType="num">
                                      <p:cBhvr additive="base">
                                        <p:cTn id="8" dur="500" fill="hold"/>
                                        <p:tgtEl>
                                          <p:spTgt spid="1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2" name="image.png" descr="image.png"/>
          <p:cNvPicPr>
            <a:picLocks noChangeAspect="1"/>
          </p:cNvPicPr>
          <p:nvPr/>
        </p:nvPicPr>
        <p:blipFill>
          <a:blip r:embed="rId2">
            <a:extLst/>
          </a:blip>
          <a:stretch>
            <a:fillRect/>
          </a:stretch>
        </p:blipFill>
        <p:spPr>
          <a:xfrm>
            <a:off x="427043" y="2885439"/>
            <a:ext cx="6554330" cy="5350935"/>
          </a:xfrm>
          <a:prstGeom prst="rect">
            <a:avLst/>
          </a:prstGeom>
          <a:ln w="12700">
            <a:miter lim="400000"/>
          </a:ln>
        </p:spPr>
      </p:pic>
      <p:sp>
        <p:nvSpPr>
          <p:cNvPr id="1193" name="特点——其截面沿梁长方向按一定规律变化，当集中力F作用在自用端时，距作用力任何距离x的截面上应力σ相等。"/>
          <p:cNvSpPr txBox="1"/>
          <p:nvPr/>
        </p:nvSpPr>
        <p:spPr>
          <a:xfrm>
            <a:off x="7116515" y="2947528"/>
            <a:ext cx="558122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800"/>
              </a:spcBef>
              <a:buClr>
                <a:srgbClr val="3333CC"/>
              </a:buClr>
              <a:buFont typeface="Wingdings"/>
              <a:defRPr>
                <a:solidFill>
                  <a:srgbClr val="CC0099"/>
                </a:solidFill>
                <a:latin typeface="+mj-lt"/>
                <a:ea typeface="+mj-ea"/>
                <a:cs typeface="+mj-cs"/>
                <a:sym typeface="微软雅黑"/>
              </a:defRPr>
            </a:pPr>
            <a:r>
              <a:t>特点</a:t>
            </a:r>
            <a:r>
              <a:rPr>
                <a:solidFill>
                  <a:srgbClr val="000000"/>
                </a:solidFill>
              </a:rPr>
              <a:t>——其截面沿梁长方向按一定规律变化，当集中力F作用在自用端时，距作用力任何距离x的截面上应力σ相等。</a:t>
            </a:r>
          </a:p>
        </p:txBody>
      </p:sp>
      <p:sp>
        <p:nvSpPr>
          <p:cNvPr id="1194" name="（2）等应力悬臂梁应变式力传感器"/>
          <p:cNvSpPr txBox="1"/>
          <p:nvPr/>
        </p:nvSpPr>
        <p:spPr>
          <a:xfrm>
            <a:off x="639573" y="2006563"/>
            <a:ext cx="921625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pPr>
            <a:r>
              <a:rPr>
                <a:latin typeface="宋体"/>
                <a:ea typeface="宋体"/>
                <a:cs typeface="宋体"/>
                <a:sym typeface="宋体"/>
              </a:rPr>
              <a:t>（</a:t>
            </a:r>
            <a:r>
              <a:t>2</a:t>
            </a:r>
            <a:r>
              <a:rPr>
                <a:latin typeface="宋体"/>
                <a:ea typeface="宋体"/>
                <a:cs typeface="宋体"/>
                <a:sym typeface="宋体"/>
              </a:rPr>
              <a:t>）等应力悬臂梁应变式力传感器</a:t>
            </a:r>
          </a:p>
        </p:txBody>
      </p:sp>
      <p:pic>
        <p:nvPicPr>
          <p:cNvPr id="1195" name="image.pdf" descr="image.pdf"/>
          <p:cNvPicPr>
            <a:picLocks noChangeAspect="1"/>
          </p:cNvPicPr>
          <p:nvPr/>
        </p:nvPicPr>
        <p:blipFill>
          <a:blip r:embed="rId3">
            <a:extLst/>
          </a:blip>
          <a:stretch>
            <a:fillRect/>
          </a:stretch>
        </p:blipFill>
        <p:spPr>
          <a:xfrm>
            <a:off x="7855937" y="5307470"/>
            <a:ext cx="2765779" cy="1230490"/>
          </a:xfrm>
          <a:prstGeom prst="rect">
            <a:avLst/>
          </a:prstGeom>
          <a:ln w="12700">
            <a:miter lim="400000"/>
          </a:ln>
        </p:spPr>
      </p:pic>
      <p:sp>
        <p:nvSpPr>
          <p:cNvPr id="1196" name="这种梁的优点是在长度方向上，粘贴应变计的要求不严格。"/>
          <p:cNvSpPr txBox="1"/>
          <p:nvPr/>
        </p:nvSpPr>
        <p:spPr>
          <a:xfrm>
            <a:off x="7116515" y="7170701"/>
            <a:ext cx="587170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650240">
              <a:spcBef>
                <a:spcPts val="800"/>
              </a:spcBef>
              <a:buClr>
                <a:srgbClr val="3333CC"/>
              </a:buClr>
              <a:buFont typeface="Wingdings"/>
              <a:defRPr>
                <a:latin typeface="+mj-lt"/>
                <a:ea typeface="+mj-ea"/>
                <a:cs typeface="+mj-cs"/>
                <a:sym typeface="微软雅黑"/>
              </a:defRPr>
            </a:lvl1pPr>
          </a:lstStyle>
          <a:p>
            <a:pPr>
              <a:defRPr>
                <a:latin typeface="Times New Roman"/>
                <a:ea typeface="Times New Roman"/>
                <a:cs typeface="Times New Roman"/>
                <a:sym typeface="Times New Roman"/>
              </a:defRPr>
            </a:pPr>
            <a:r>
              <a:rPr>
                <a:latin typeface="+mj-lt"/>
                <a:ea typeface="+mj-ea"/>
                <a:cs typeface="+mj-cs"/>
                <a:sym typeface="微软雅黑"/>
              </a:rPr>
              <a:t>这种梁的优点是在长度方向上，粘贴应变计的要求不严格。</a:t>
            </a:r>
          </a:p>
        </p:txBody>
      </p:sp>
      <p:sp>
        <p:nvSpPr>
          <p:cNvPr id="1197"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196"/>
                                        </p:tgtEl>
                                        <p:attrNameLst>
                                          <p:attrName>style.visibility</p:attrName>
                                        </p:attrNameLst>
                                      </p:cBhvr>
                                      <p:to>
                                        <p:strVal val="visible"/>
                                      </p:to>
                                    </p:set>
                                    <p:anim calcmode="lin" valueType="num">
                                      <p:cBhvr>
                                        <p:cTn id="7" dur="500" fill="hold"/>
                                        <p:tgtEl>
                                          <p:spTgt spid="1196"/>
                                        </p:tgtEl>
                                        <p:attrNameLst>
                                          <p:attrName>ppt_x</p:attrName>
                                        </p:attrNameLst>
                                      </p:cBhvr>
                                      <p:tavLst>
                                        <p:tav tm="0">
                                          <p:val>
                                            <p:strVal val="#ppt_x"/>
                                          </p:val>
                                        </p:tav>
                                        <p:tav tm="100000">
                                          <p:val>
                                            <p:strVal val="#ppt_x"/>
                                          </p:val>
                                        </p:tav>
                                      </p:tavLst>
                                    </p:anim>
                                    <p:anim calcmode="lin" valueType="num">
                                      <p:cBhvr>
                                        <p:cTn id="8" dur="500" fill="hold"/>
                                        <p:tgtEl>
                                          <p:spTgt spid="1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1"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除等截面梁和等强度梁传感器外，还有剪切式传感器，两端固定梁传感器等等。图为几种梁式传感器外形。"/>
          <p:cNvSpPr txBox="1"/>
          <p:nvPr/>
        </p:nvSpPr>
        <p:spPr>
          <a:xfrm>
            <a:off x="819573" y="1525128"/>
            <a:ext cx="1205957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650240">
              <a:spcBef>
                <a:spcPts val="800"/>
              </a:spcBef>
              <a:buClr>
                <a:srgbClr val="3333CC"/>
              </a:buClr>
              <a:buFont typeface="Wingdings"/>
              <a:defRPr>
                <a:latin typeface="+mj-lt"/>
                <a:ea typeface="+mj-ea"/>
                <a:cs typeface="+mj-cs"/>
                <a:sym typeface="微软雅黑"/>
              </a:defRPr>
            </a:lvl1pPr>
          </a:lstStyle>
          <a:p>
            <a:pPr>
              <a:defRPr>
                <a:latin typeface="Times New Roman"/>
                <a:ea typeface="Times New Roman"/>
                <a:cs typeface="Times New Roman"/>
                <a:sym typeface="Times New Roman"/>
              </a:defRPr>
            </a:pPr>
            <a:r>
              <a:rPr>
                <a:latin typeface="+mj-lt"/>
                <a:ea typeface="+mj-ea"/>
                <a:cs typeface="+mj-cs"/>
                <a:sym typeface="微软雅黑"/>
              </a:rPr>
              <a:t>除等截面梁和等强度梁传感器外，还有剪切式传感器，两端固定梁传感器等等。图为几种梁式传感器外形。</a:t>
            </a:r>
          </a:p>
        </p:txBody>
      </p:sp>
      <p:pic>
        <p:nvPicPr>
          <p:cNvPr id="1200" name="C:\Users\Administrator\Desktop\c220110425235727252120037.jpg" descr="C:\Users\Administrator\Desktop\c220110425235727252120037.jpg"/>
          <p:cNvPicPr>
            <a:picLocks noChangeAspect="1"/>
          </p:cNvPicPr>
          <p:nvPr/>
        </p:nvPicPr>
        <p:blipFill>
          <a:blip r:embed="rId2">
            <a:extLst/>
          </a:blip>
          <a:srcRect t="29974" r="41796"/>
          <a:stretch>
            <a:fillRect/>
          </a:stretch>
        </p:blipFill>
        <p:spPr>
          <a:xfrm>
            <a:off x="1126692" y="5013395"/>
            <a:ext cx="4772944" cy="3885637"/>
          </a:xfrm>
          <a:prstGeom prst="rect">
            <a:avLst/>
          </a:prstGeom>
          <a:ln w="12700">
            <a:miter lim="400000"/>
          </a:ln>
        </p:spPr>
      </p:pic>
      <p:pic>
        <p:nvPicPr>
          <p:cNvPr id="1201" name="C:\Users\Administrator\Desktop\u=3985180890,2165284628&amp;fm=21&amp;gp=0.jpg" descr="C:\Users\Administrator\Desktop\u=3985180890,2165284628&amp;fm=21&amp;gp=0.jpg"/>
          <p:cNvPicPr>
            <a:picLocks noChangeAspect="1"/>
          </p:cNvPicPr>
          <p:nvPr/>
        </p:nvPicPr>
        <p:blipFill>
          <a:blip r:embed="rId3">
            <a:extLst/>
          </a:blip>
          <a:stretch>
            <a:fillRect/>
          </a:stretch>
        </p:blipFill>
        <p:spPr>
          <a:xfrm>
            <a:off x="1315155" y="2784968"/>
            <a:ext cx="4070775" cy="2086188"/>
          </a:xfrm>
          <a:prstGeom prst="rect">
            <a:avLst/>
          </a:prstGeom>
          <a:ln w="12700">
            <a:miter lim="400000"/>
          </a:ln>
        </p:spPr>
      </p:pic>
      <p:pic>
        <p:nvPicPr>
          <p:cNvPr id="1202" name="C:\Users\Administrator\Desktop\39901824.jpg" descr="C:\Users\Administrator\Desktop\39901824.jpg"/>
          <p:cNvPicPr>
            <a:picLocks noChangeAspect="1"/>
          </p:cNvPicPr>
          <p:nvPr/>
        </p:nvPicPr>
        <p:blipFill>
          <a:blip r:embed="rId4">
            <a:extLst/>
          </a:blip>
          <a:srcRect l="1777" t="12848" r="1699" b="10646"/>
          <a:stretch>
            <a:fillRect/>
          </a:stretch>
        </p:blipFill>
        <p:spPr>
          <a:xfrm>
            <a:off x="7356876" y="2775214"/>
            <a:ext cx="3550026" cy="2812071"/>
          </a:xfrm>
          <a:custGeom>
            <a:avLst/>
            <a:gdLst/>
            <a:ahLst/>
            <a:cxnLst>
              <a:cxn ang="0">
                <a:pos x="wd2" y="hd2"/>
              </a:cxn>
              <a:cxn ang="5400000">
                <a:pos x="wd2" y="hd2"/>
              </a:cxn>
              <a:cxn ang="10800000">
                <a:pos x="wd2" y="hd2"/>
              </a:cxn>
              <a:cxn ang="16200000">
                <a:pos x="wd2" y="hd2"/>
              </a:cxn>
            </a:cxnLst>
            <a:rect l="0" t="0" r="r" b="b"/>
            <a:pathLst>
              <a:path w="21564" h="21508" extrusionOk="0">
                <a:moveTo>
                  <a:pt x="2955" y="1"/>
                </a:moveTo>
                <a:cubicBezTo>
                  <a:pt x="2084" y="-5"/>
                  <a:pt x="2016" y="8"/>
                  <a:pt x="2020" y="171"/>
                </a:cubicBezTo>
                <a:cubicBezTo>
                  <a:pt x="2022" y="298"/>
                  <a:pt x="1935" y="380"/>
                  <a:pt x="1706" y="466"/>
                </a:cubicBezTo>
                <a:cubicBezTo>
                  <a:pt x="1532" y="531"/>
                  <a:pt x="1390" y="560"/>
                  <a:pt x="1390" y="530"/>
                </a:cubicBezTo>
                <a:cubicBezTo>
                  <a:pt x="1390" y="499"/>
                  <a:pt x="1351" y="521"/>
                  <a:pt x="1304" y="581"/>
                </a:cubicBezTo>
                <a:cubicBezTo>
                  <a:pt x="1239" y="663"/>
                  <a:pt x="1239" y="722"/>
                  <a:pt x="1304" y="821"/>
                </a:cubicBezTo>
                <a:cubicBezTo>
                  <a:pt x="1361" y="907"/>
                  <a:pt x="1374" y="1173"/>
                  <a:pt x="1345" y="1610"/>
                </a:cubicBezTo>
                <a:cubicBezTo>
                  <a:pt x="1315" y="2046"/>
                  <a:pt x="1329" y="2290"/>
                  <a:pt x="1383" y="2333"/>
                </a:cubicBezTo>
                <a:cubicBezTo>
                  <a:pt x="1428" y="2368"/>
                  <a:pt x="1465" y="2595"/>
                  <a:pt x="1465" y="2836"/>
                </a:cubicBezTo>
                <a:cubicBezTo>
                  <a:pt x="1465" y="3355"/>
                  <a:pt x="1175" y="3927"/>
                  <a:pt x="1014" y="3729"/>
                </a:cubicBezTo>
                <a:cubicBezTo>
                  <a:pt x="946" y="3644"/>
                  <a:pt x="887" y="3644"/>
                  <a:pt x="766" y="3729"/>
                </a:cubicBezTo>
                <a:cubicBezTo>
                  <a:pt x="498" y="3917"/>
                  <a:pt x="348" y="4093"/>
                  <a:pt x="390" y="4178"/>
                </a:cubicBezTo>
                <a:cubicBezTo>
                  <a:pt x="412" y="4223"/>
                  <a:pt x="351" y="4298"/>
                  <a:pt x="253" y="4345"/>
                </a:cubicBezTo>
                <a:cubicBezTo>
                  <a:pt x="103" y="4417"/>
                  <a:pt x="73" y="4499"/>
                  <a:pt x="62" y="4870"/>
                </a:cubicBezTo>
                <a:cubicBezTo>
                  <a:pt x="55" y="5113"/>
                  <a:pt x="29" y="5352"/>
                  <a:pt x="4" y="5402"/>
                </a:cubicBezTo>
                <a:cubicBezTo>
                  <a:pt x="-20" y="5451"/>
                  <a:pt x="63" y="5656"/>
                  <a:pt x="190" y="5854"/>
                </a:cubicBezTo>
                <a:lnTo>
                  <a:pt x="419" y="6212"/>
                </a:lnTo>
                <a:lnTo>
                  <a:pt x="412" y="8461"/>
                </a:lnTo>
                <a:cubicBezTo>
                  <a:pt x="408" y="9699"/>
                  <a:pt x="425" y="10749"/>
                  <a:pt x="448" y="10796"/>
                </a:cubicBezTo>
                <a:cubicBezTo>
                  <a:pt x="480" y="10861"/>
                  <a:pt x="451" y="13163"/>
                  <a:pt x="407" y="14004"/>
                </a:cubicBezTo>
                <a:cubicBezTo>
                  <a:pt x="403" y="14081"/>
                  <a:pt x="403" y="14308"/>
                  <a:pt x="409" y="14505"/>
                </a:cubicBezTo>
                <a:cubicBezTo>
                  <a:pt x="420" y="14817"/>
                  <a:pt x="442" y="14854"/>
                  <a:pt x="571" y="14803"/>
                </a:cubicBezTo>
                <a:cubicBezTo>
                  <a:pt x="682" y="14758"/>
                  <a:pt x="740" y="14803"/>
                  <a:pt x="802" y="14976"/>
                </a:cubicBezTo>
                <a:cubicBezTo>
                  <a:pt x="867" y="15154"/>
                  <a:pt x="966" y="15223"/>
                  <a:pt x="1231" y="15276"/>
                </a:cubicBezTo>
                <a:cubicBezTo>
                  <a:pt x="1620" y="15354"/>
                  <a:pt x="2829" y="15352"/>
                  <a:pt x="3027" y="15273"/>
                </a:cubicBezTo>
                <a:cubicBezTo>
                  <a:pt x="3099" y="15244"/>
                  <a:pt x="3195" y="15281"/>
                  <a:pt x="3244" y="15355"/>
                </a:cubicBezTo>
                <a:cubicBezTo>
                  <a:pt x="3309" y="15453"/>
                  <a:pt x="3394" y="15469"/>
                  <a:pt x="3550" y="15413"/>
                </a:cubicBezTo>
                <a:cubicBezTo>
                  <a:pt x="3838" y="15309"/>
                  <a:pt x="3944" y="15480"/>
                  <a:pt x="3943" y="16047"/>
                </a:cubicBezTo>
                <a:cubicBezTo>
                  <a:pt x="3943" y="16526"/>
                  <a:pt x="3964" y="16506"/>
                  <a:pt x="3401" y="16524"/>
                </a:cubicBezTo>
                <a:lnTo>
                  <a:pt x="3066" y="16536"/>
                </a:lnTo>
                <a:lnTo>
                  <a:pt x="3092" y="17119"/>
                </a:lnTo>
                <a:cubicBezTo>
                  <a:pt x="3110" y="17522"/>
                  <a:pt x="3157" y="17734"/>
                  <a:pt x="3242" y="17814"/>
                </a:cubicBezTo>
                <a:cubicBezTo>
                  <a:pt x="3344" y="17910"/>
                  <a:pt x="3349" y="17963"/>
                  <a:pt x="3271" y="18123"/>
                </a:cubicBezTo>
                <a:cubicBezTo>
                  <a:pt x="3220" y="18229"/>
                  <a:pt x="3177" y="18463"/>
                  <a:pt x="3177" y="18645"/>
                </a:cubicBezTo>
                <a:cubicBezTo>
                  <a:pt x="3177" y="18859"/>
                  <a:pt x="3136" y="18998"/>
                  <a:pt x="3061" y="19034"/>
                </a:cubicBezTo>
                <a:cubicBezTo>
                  <a:pt x="2963" y="19081"/>
                  <a:pt x="2971" y="19125"/>
                  <a:pt x="3112" y="19313"/>
                </a:cubicBezTo>
                <a:cubicBezTo>
                  <a:pt x="3292" y="19555"/>
                  <a:pt x="3411" y="19601"/>
                  <a:pt x="3382" y="19420"/>
                </a:cubicBezTo>
                <a:cubicBezTo>
                  <a:pt x="3370" y="19346"/>
                  <a:pt x="3459" y="19304"/>
                  <a:pt x="3625" y="19304"/>
                </a:cubicBezTo>
                <a:cubicBezTo>
                  <a:pt x="3791" y="19304"/>
                  <a:pt x="3878" y="19346"/>
                  <a:pt x="3866" y="19420"/>
                </a:cubicBezTo>
                <a:cubicBezTo>
                  <a:pt x="3856" y="19484"/>
                  <a:pt x="3923" y="19535"/>
                  <a:pt x="4018" y="19535"/>
                </a:cubicBezTo>
                <a:cubicBezTo>
                  <a:pt x="4112" y="19535"/>
                  <a:pt x="4224" y="19576"/>
                  <a:pt x="4264" y="19626"/>
                </a:cubicBezTo>
                <a:cubicBezTo>
                  <a:pt x="4327" y="19705"/>
                  <a:pt x="5288" y="19772"/>
                  <a:pt x="5858" y="19735"/>
                </a:cubicBezTo>
                <a:cubicBezTo>
                  <a:pt x="6090" y="19720"/>
                  <a:pt x="6266" y="19979"/>
                  <a:pt x="6147" y="20160"/>
                </a:cubicBezTo>
                <a:cubicBezTo>
                  <a:pt x="6044" y="20316"/>
                  <a:pt x="6112" y="20320"/>
                  <a:pt x="6304" y="20169"/>
                </a:cubicBezTo>
                <a:cubicBezTo>
                  <a:pt x="6419" y="20079"/>
                  <a:pt x="6470" y="20079"/>
                  <a:pt x="6542" y="20169"/>
                </a:cubicBezTo>
                <a:cubicBezTo>
                  <a:pt x="6669" y="20329"/>
                  <a:pt x="7012" y="20314"/>
                  <a:pt x="7126" y="20142"/>
                </a:cubicBezTo>
                <a:cubicBezTo>
                  <a:pt x="7210" y="20014"/>
                  <a:pt x="7235" y="20014"/>
                  <a:pt x="7350" y="20145"/>
                </a:cubicBezTo>
                <a:cubicBezTo>
                  <a:pt x="7441" y="20249"/>
                  <a:pt x="7617" y="20289"/>
                  <a:pt x="7952" y="20282"/>
                </a:cubicBezTo>
                <a:cubicBezTo>
                  <a:pt x="8629" y="20267"/>
                  <a:pt x="9038" y="20331"/>
                  <a:pt x="9177" y="20476"/>
                </a:cubicBezTo>
                <a:cubicBezTo>
                  <a:pt x="9287" y="20591"/>
                  <a:pt x="9287" y="20613"/>
                  <a:pt x="9165" y="20725"/>
                </a:cubicBezTo>
                <a:cubicBezTo>
                  <a:pt x="9044" y="20836"/>
                  <a:pt x="9048" y="20846"/>
                  <a:pt x="9228" y="20846"/>
                </a:cubicBezTo>
                <a:cubicBezTo>
                  <a:pt x="9336" y="20846"/>
                  <a:pt x="9445" y="20889"/>
                  <a:pt x="9471" y="20943"/>
                </a:cubicBezTo>
                <a:cubicBezTo>
                  <a:pt x="9505" y="21011"/>
                  <a:pt x="9550" y="21011"/>
                  <a:pt x="9618" y="20940"/>
                </a:cubicBezTo>
                <a:cubicBezTo>
                  <a:pt x="9690" y="20865"/>
                  <a:pt x="9733" y="20866"/>
                  <a:pt x="9773" y="20946"/>
                </a:cubicBezTo>
                <a:cubicBezTo>
                  <a:pt x="9812" y="21026"/>
                  <a:pt x="9843" y="21017"/>
                  <a:pt x="9891" y="20910"/>
                </a:cubicBezTo>
                <a:cubicBezTo>
                  <a:pt x="9953" y="20770"/>
                  <a:pt x="10351" y="20752"/>
                  <a:pt x="10457" y="20886"/>
                </a:cubicBezTo>
                <a:cubicBezTo>
                  <a:pt x="10480" y="20914"/>
                  <a:pt x="10535" y="20902"/>
                  <a:pt x="10580" y="20858"/>
                </a:cubicBezTo>
                <a:cubicBezTo>
                  <a:pt x="10714" y="20727"/>
                  <a:pt x="11405" y="20873"/>
                  <a:pt x="11417" y="21034"/>
                </a:cubicBezTo>
                <a:cubicBezTo>
                  <a:pt x="11422" y="21112"/>
                  <a:pt x="11431" y="21228"/>
                  <a:pt x="11436" y="21292"/>
                </a:cubicBezTo>
                <a:cubicBezTo>
                  <a:pt x="11447" y="21440"/>
                  <a:pt x="11832" y="21447"/>
                  <a:pt x="11947" y="21302"/>
                </a:cubicBezTo>
                <a:cubicBezTo>
                  <a:pt x="12012" y="21219"/>
                  <a:pt x="12058" y="21219"/>
                  <a:pt x="12140" y="21305"/>
                </a:cubicBezTo>
                <a:cubicBezTo>
                  <a:pt x="12208" y="21376"/>
                  <a:pt x="12457" y="21410"/>
                  <a:pt x="12812" y="21396"/>
                </a:cubicBezTo>
                <a:cubicBezTo>
                  <a:pt x="13122" y="21383"/>
                  <a:pt x="13399" y="21402"/>
                  <a:pt x="13427" y="21438"/>
                </a:cubicBezTo>
                <a:cubicBezTo>
                  <a:pt x="13552" y="21595"/>
                  <a:pt x="13799" y="21478"/>
                  <a:pt x="13941" y="21195"/>
                </a:cubicBezTo>
                <a:cubicBezTo>
                  <a:pt x="14023" y="21030"/>
                  <a:pt x="14131" y="20889"/>
                  <a:pt x="14182" y="20883"/>
                </a:cubicBezTo>
                <a:cubicBezTo>
                  <a:pt x="14232" y="20876"/>
                  <a:pt x="14312" y="20865"/>
                  <a:pt x="14358" y="20858"/>
                </a:cubicBezTo>
                <a:cubicBezTo>
                  <a:pt x="14418" y="20850"/>
                  <a:pt x="14416" y="20811"/>
                  <a:pt x="14353" y="20716"/>
                </a:cubicBezTo>
                <a:cubicBezTo>
                  <a:pt x="14283" y="20609"/>
                  <a:pt x="14331" y="20515"/>
                  <a:pt x="14596" y="20236"/>
                </a:cubicBezTo>
                <a:cubicBezTo>
                  <a:pt x="14935" y="19880"/>
                  <a:pt x="14959" y="19757"/>
                  <a:pt x="14784" y="19295"/>
                </a:cubicBezTo>
                <a:cubicBezTo>
                  <a:pt x="14744" y="19190"/>
                  <a:pt x="14721" y="18879"/>
                  <a:pt x="14734" y="18603"/>
                </a:cubicBezTo>
                <a:cubicBezTo>
                  <a:pt x="14761" y="18011"/>
                  <a:pt x="14733" y="18025"/>
                  <a:pt x="15770" y="18029"/>
                </a:cubicBezTo>
                <a:cubicBezTo>
                  <a:pt x="16540" y="18033"/>
                  <a:pt x="16998" y="18193"/>
                  <a:pt x="17041" y="18472"/>
                </a:cubicBezTo>
                <a:cubicBezTo>
                  <a:pt x="17061" y="18604"/>
                  <a:pt x="17162" y="18636"/>
                  <a:pt x="17603" y="18649"/>
                </a:cubicBezTo>
                <a:cubicBezTo>
                  <a:pt x="17978" y="18659"/>
                  <a:pt x="18148" y="18626"/>
                  <a:pt x="18174" y="18542"/>
                </a:cubicBezTo>
                <a:cubicBezTo>
                  <a:pt x="18218" y="18397"/>
                  <a:pt x="18638" y="18519"/>
                  <a:pt x="18613" y="18670"/>
                </a:cubicBezTo>
                <a:cubicBezTo>
                  <a:pt x="18602" y="18735"/>
                  <a:pt x="18669" y="18733"/>
                  <a:pt x="18815" y="18664"/>
                </a:cubicBezTo>
                <a:cubicBezTo>
                  <a:pt x="18981" y="18585"/>
                  <a:pt x="19075" y="18591"/>
                  <a:pt x="19215" y="18685"/>
                </a:cubicBezTo>
                <a:cubicBezTo>
                  <a:pt x="19371" y="18789"/>
                  <a:pt x="19423" y="18785"/>
                  <a:pt x="19560" y="18664"/>
                </a:cubicBezTo>
                <a:cubicBezTo>
                  <a:pt x="19681" y="18557"/>
                  <a:pt x="19782" y="18543"/>
                  <a:pt x="19958" y="18606"/>
                </a:cubicBezTo>
                <a:cubicBezTo>
                  <a:pt x="20297" y="18728"/>
                  <a:pt x="20344" y="18713"/>
                  <a:pt x="20206" y="18521"/>
                </a:cubicBezTo>
                <a:cubicBezTo>
                  <a:pt x="20053" y="18308"/>
                  <a:pt x="20173" y="18063"/>
                  <a:pt x="20454" y="18017"/>
                </a:cubicBezTo>
                <a:cubicBezTo>
                  <a:pt x="20557" y="18001"/>
                  <a:pt x="20635" y="17947"/>
                  <a:pt x="20628" y="17896"/>
                </a:cubicBezTo>
                <a:cubicBezTo>
                  <a:pt x="20606" y="17725"/>
                  <a:pt x="20776" y="17553"/>
                  <a:pt x="20922" y="17601"/>
                </a:cubicBezTo>
                <a:cubicBezTo>
                  <a:pt x="21046" y="17642"/>
                  <a:pt x="21061" y="17610"/>
                  <a:pt x="21023" y="17374"/>
                </a:cubicBezTo>
                <a:cubicBezTo>
                  <a:pt x="20972" y="17053"/>
                  <a:pt x="21140" y="16887"/>
                  <a:pt x="21428" y="16973"/>
                </a:cubicBezTo>
                <a:cubicBezTo>
                  <a:pt x="21514" y="16998"/>
                  <a:pt x="21558" y="17011"/>
                  <a:pt x="21563" y="17000"/>
                </a:cubicBezTo>
                <a:cubicBezTo>
                  <a:pt x="21568" y="16989"/>
                  <a:pt x="21534" y="16957"/>
                  <a:pt x="21467" y="16891"/>
                </a:cubicBezTo>
                <a:cubicBezTo>
                  <a:pt x="21369" y="16796"/>
                  <a:pt x="21352" y="16731"/>
                  <a:pt x="21411" y="16685"/>
                </a:cubicBezTo>
                <a:cubicBezTo>
                  <a:pt x="21513" y="16605"/>
                  <a:pt x="21526" y="16008"/>
                  <a:pt x="21428" y="15932"/>
                </a:cubicBezTo>
                <a:cubicBezTo>
                  <a:pt x="21342" y="15864"/>
                  <a:pt x="21344" y="13807"/>
                  <a:pt x="21431" y="13670"/>
                </a:cubicBezTo>
                <a:cubicBezTo>
                  <a:pt x="21505" y="13553"/>
                  <a:pt x="21508" y="13196"/>
                  <a:pt x="21462" y="9867"/>
                </a:cubicBezTo>
                <a:cubicBezTo>
                  <a:pt x="21444" y="8543"/>
                  <a:pt x="21458" y="7130"/>
                  <a:pt x="21493" y="6728"/>
                </a:cubicBezTo>
                <a:cubicBezTo>
                  <a:pt x="21580" y="5757"/>
                  <a:pt x="21476" y="5500"/>
                  <a:pt x="20980" y="5459"/>
                </a:cubicBezTo>
                <a:lnTo>
                  <a:pt x="20640" y="5432"/>
                </a:lnTo>
                <a:lnTo>
                  <a:pt x="20640" y="4494"/>
                </a:lnTo>
                <a:cubicBezTo>
                  <a:pt x="20640" y="3978"/>
                  <a:pt x="20668" y="3506"/>
                  <a:pt x="20700" y="3447"/>
                </a:cubicBezTo>
                <a:cubicBezTo>
                  <a:pt x="20733" y="3387"/>
                  <a:pt x="20725" y="3311"/>
                  <a:pt x="20681" y="3277"/>
                </a:cubicBezTo>
                <a:cubicBezTo>
                  <a:pt x="20637" y="3243"/>
                  <a:pt x="20617" y="3180"/>
                  <a:pt x="20638" y="3137"/>
                </a:cubicBezTo>
                <a:cubicBezTo>
                  <a:pt x="20659" y="3094"/>
                  <a:pt x="20624" y="3035"/>
                  <a:pt x="20558" y="3003"/>
                </a:cubicBezTo>
                <a:cubicBezTo>
                  <a:pt x="20461" y="2957"/>
                  <a:pt x="20455" y="2919"/>
                  <a:pt x="20529" y="2806"/>
                </a:cubicBezTo>
                <a:cubicBezTo>
                  <a:pt x="20605" y="2691"/>
                  <a:pt x="20596" y="2664"/>
                  <a:pt x="20481" y="2654"/>
                </a:cubicBezTo>
                <a:cubicBezTo>
                  <a:pt x="20404" y="2648"/>
                  <a:pt x="20310" y="2656"/>
                  <a:pt x="20269" y="2670"/>
                </a:cubicBezTo>
                <a:cubicBezTo>
                  <a:pt x="20228" y="2683"/>
                  <a:pt x="20143" y="2698"/>
                  <a:pt x="20081" y="2706"/>
                </a:cubicBezTo>
                <a:cubicBezTo>
                  <a:pt x="20019" y="2714"/>
                  <a:pt x="19926" y="2755"/>
                  <a:pt x="19876" y="2794"/>
                </a:cubicBezTo>
                <a:cubicBezTo>
                  <a:pt x="19757" y="2886"/>
                  <a:pt x="19617" y="2779"/>
                  <a:pt x="19683" y="2645"/>
                </a:cubicBezTo>
                <a:cubicBezTo>
                  <a:pt x="19717" y="2575"/>
                  <a:pt x="19688" y="2564"/>
                  <a:pt x="19591" y="2615"/>
                </a:cubicBezTo>
                <a:cubicBezTo>
                  <a:pt x="19513" y="2656"/>
                  <a:pt x="18938" y="2696"/>
                  <a:pt x="18314" y="2700"/>
                </a:cubicBezTo>
                <a:cubicBezTo>
                  <a:pt x="17415" y="2706"/>
                  <a:pt x="17178" y="2734"/>
                  <a:pt x="17178" y="2833"/>
                </a:cubicBezTo>
                <a:cubicBezTo>
                  <a:pt x="17178" y="2903"/>
                  <a:pt x="17208" y="2936"/>
                  <a:pt x="17246" y="2906"/>
                </a:cubicBezTo>
                <a:cubicBezTo>
                  <a:pt x="17373" y="2807"/>
                  <a:pt x="17418" y="3051"/>
                  <a:pt x="17301" y="3213"/>
                </a:cubicBezTo>
                <a:cubicBezTo>
                  <a:pt x="17173" y="3391"/>
                  <a:pt x="17179" y="3641"/>
                  <a:pt x="17313" y="3811"/>
                </a:cubicBezTo>
                <a:cubicBezTo>
                  <a:pt x="17430" y="3958"/>
                  <a:pt x="17425" y="4078"/>
                  <a:pt x="17289" y="4421"/>
                </a:cubicBezTo>
                <a:cubicBezTo>
                  <a:pt x="17173" y="4714"/>
                  <a:pt x="16893" y="4916"/>
                  <a:pt x="16576" y="4937"/>
                </a:cubicBezTo>
                <a:cubicBezTo>
                  <a:pt x="16476" y="4944"/>
                  <a:pt x="16355" y="4988"/>
                  <a:pt x="16306" y="5034"/>
                </a:cubicBezTo>
                <a:cubicBezTo>
                  <a:pt x="16256" y="5081"/>
                  <a:pt x="16144" y="5088"/>
                  <a:pt x="16055" y="5052"/>
                </a:cubicBezTo>
                <a:cubicBezTo>
                  <a:pt x="15966" y="5017"/>
                  <a:pt x="15805" y="4973"/>
                  <a:pt x="15698" y="4955"/>
                </a:cubicBezTo>
                <a:cubicBezTo>
                  <a:pt x="15266" y="4882"/>
                  <a:pt x="15019" y="4796"/>
                  <a:pt x="14953" y="4694"/>
                </a:cubicBezTo>
                <a:cubicBezTo>
                  <a:pt x="14860" y="4551"/>
                  <a:pt x="14823" y="4147"/>
                  <a:pt x="14890" y="4011"/>
                </a:cubicBezTo>
                <a:cubicBezTo>
                  <a:pt x="14920" y="3951"/>
                  <a:pt x="14910" y="3788"/>
                  <a:pt x="14869" y="3650"/>
                </a:cubicBezTo>
                <a:cubicBezTo>
                  <a:pt x="14827" y="3513"/>
                  <a:pt x="14812" y="3363"/>
                  <a:pt x="14835" y="3316"/>
                </a:cubicBezTo>
                <a:cubicBezTo>
                  <a:pt x="14858" y="3269"/>
                  <a:pt x="14780" y="3228"/>
                  <a:pt x="14661" y="3228"/>
                </a:cubicBezTo>
                <a:cubicBezTo>
                  <a:pt x="14541" y="3228"/>
                  <a:pt x="14386" y="3147"/>
                  <a:pt x="14312" y="3043"/>
                </a:cubicBezTo>
                <a:cubicBezTo>
                  <a:pt x="14191" y="2874"/>
                  <a:pt x="14189" y="2853"/>
                  <a:pt x="14300" y="2800"/>
                </a:cubicBezTo>
                <a:cubicBezTo>
                  <a:pt x="14367" y="2768"/>
                  <a:pt x="14402" y="2704"/>
                  <a:pt x="14379" y="2657"/>
                </a:cubicBezTo>
                <a:cubicBezTo>
                  <a:pt x="14356" y="2609"/>
                  <a:pt x="14285" y="2608"/>
                  <a:pt x="14213" y="2654"/>
                </a:cubicBezTo>
                <a:cubicBezTo>
                  <a:pt x="14069" y="2748"/>
                  <a:pt x="13423" y="2711"/>
                  <a:pt x="13285" y="2603"/>
                </a:cubicBezTo>
                <a:cubicBezTo>
                  <a:pt x="13234" y="2563"/>
                  <a:pt x="13154" y="2524"/>
                  <a:pt x="13104" y="2515"/>
                </a:cubicBezTo>
                <a:cubicBezTo>
                  <a:pt x="13054" y="2505"/>
                  <a:pt x="12914" y="2407"/>
                  <a:pt x="12793" y="2299"/>
                </a:cubicBezTo>
                <a:cubicBezTo>
                  <a:pt x="12502" y="2038"/>
                  <a:pt x="12219" y="2042"/>
                  <a:pt x="12164" y="2305"/>
                </a:cubicBezTo>
                <a:cubicBezTo>
                  <a:pt x="12124" y="2500"/>
                  <a:pt x="12098" y="2504"/>
                  <a:pt x="11429" y="2436"/>
                </a:cubicBezTo>
                <a:cubicBezTo>
                  <a:pt x="11048" y="2397"/>
                  <a:pt x="10651" y="2368"/>
                  <a:pt x="10549" y="2369"/>
                </a:cubicBezTo>
                <a:cubicBezTo>
                  <a:pt x="10446" y="2370"/>
                  <a:pt x="10321" y="2323"/>
                  <a:pt x="10269" y="2269"/>
                </a:cubicBezTo>
                <a:cubicBezTo>
                  <a:pt x="10151" y="2146"/>
                  <a:pt x="9297" y="2096"/>
                  <a:pt x="9242" y="2208"/>
                </a:cubicBezTo>
                <a:cubicBezTo>
                  <a:pt x="9220" y="2253"/>
                  <a:pt x="9123" y="2293"/>
                  <a:pt x="9028" y="2293"/>
                </a:cubicBezTo>
                <a:cubicBezTo>
                  <a:pt x="8932" y="2293"/>
                  <a:pt x="8833" y="2358"/>
                  <a:pt x="8808" y="2439"/>
                </a:cubicBezTo>
                <a:cubicBezTo>
                  <a:pt x="8784" y="2519"/>
                  <a:pt x="8733" y="2560"/>
                  <a:pt x="8695" y="2530"/>
                </a:cubicBezTo>
                <a:cubicBezTo>
                  <a:pt x="8657" y="2500"/>
                  <a:pt x="8604" y="2516"/>
                  <a:pt x="8579" y="2566"/>
                </a:cubicBezTo>
                <a:cubicBezTo>
                  <a:pt x="8500" y="2728"/>
                  <a:pt x="8000" y="2858"/>
                  <a:pt x="7892" y="2745"/>
                </a:cubicBezTo>
                <a:cubicBezTo>
                  <a:pt x="7839" y="2690"/>
                  <a:pt x="7809" y="2617"/>
                  <a:pt x="7825" y="2585"/>
                </a:cubicBezTo>
                <a:cubicBezTo>
                  <a:pt x="7872" y="2488"/>
                  <a:pt x="7467" y="2488"/>
                  <a:pt x="7374" y="2585"/>
                </a:cubicBezTo>
                <a:cubicBezTo>
                  <a:pt x="7327" y="2633"/>
                  <a:pt x="7304" y="2748"/>
                  <a:pt x="7323" y="2840"/>
                </a:cubicBezTo>
                <a:cubicBezTo>
                  <a:pt x="7342" y="2931"/>
                  <a:pt x="7315" y="3053"/>
                  <a:pt x="7261" y="3110"/>
                </a:cubicBezTo>
                <a:cubicBezTo>
                  <a:pt x="7154" y="3221"/>
                  <a:pt x="6576" y="3338"/>
                  <a:pt x="6156" y="3334"/>
                </a:cubicBezTo>
                <a:cubicBezTo>
                  <a:pt x="6013" y="3333"/>
                  <a:pt x="5785" y="3332"/>
                  <a:pt x="5650" y="3331"/>
                </a:cubicBezTo>
                <a:cubicBezTo>
                  <a:pt x="5515" y="3330"/>
                  <a:pt x="5365" y="3297"/>
                  <a:pt x="5315" y="3258"/>
                </a:cubicBezTo>
                <a:cubicBezTo>
                  <a:pt x="5266" y="3220"/>
                  <a:pt x="5140" y="3199"/>
                  <a:pt x="5035" y="3213"/>
                </a:cubicBezTo>
                <a:cubicBezTo>
                  <a:pt x="4928" y="3227"/>
                  <a:pt x="4758" y="3151"/>
                  <a:pt x="4643" y="3037"/>
                </a:cubicBezTo>
                <a:cubicBezTo>
                  <a:pt x="4455" y="2851"/>
                  <a:pt x="4440" y="2793"/>
                  <a:pt x="4476" y="2351"/>
                </a:cubicBezTo>
                <a:cubicBezTo>
                  <a:pt x="4536" y="1625"/>
                  <a:pt x="4560" y="1507"/>
                  <a:pt x="4655" y="1467"/>
                </a:cubicBezTo>
                <a:cubicBezTo>
                  <a:pt x="4793" y="1409"/>
                  <a:pt x="4755" y="1130"/>
                  <a:pt x="4546" y="660"/>
                </a:cubicBezTo>
                <a:cubicBezTo>
                  <a:pt x="4393" y="314"/>
                  <a:pt x="4332" y="246"/>
                  <a:pt x="4252" y="329"/>
                </a:cubicBezTo>
                <a:cubicBezTo>
                  <a:pt x="4143" y="443"/>
                  <a:pt x="3970" y="362"/>
                  <a:pt x="4035" y="229"/>
                </a:cubicBezTo>
                <a:cubicBezTo>
                  <a:pt x="4118" y="61"/>
                  <a:pt x="3866" y="8"/>
                  <a:pt x="2955" y="1"/>
                </a:cubicBezTo>
                <a:close/>
              </a:path>
            </a:pathLst>
          </a:custGeom>
          <a:ln w="12700">
            <a:miter lim="400000"/>
          </a:ln>
        </p:spPr>
      </p:pic>
      <p:pic>
        <p:nvPicPr>
          <p:cNvPr id="1203" name="D:\用户目录\我的图片\u=410535566,455040210&amp;fm=21&amp;gp=0.jpg" descr="D:\用户目录\我的图片\u=410535566,455040210&amp;fm=21&amp;gp=0.jpg"/>
          <p:cNvPicPr>
            <a:picLocks noChangeAspect="1"/>
          </p:cNvPicPr>
          <p:nvPr/>
        </p:nvPicPr>
        <p:blipFill>
          <a:blip r:embed="rId5">
            <a:extLst/>
          </a:blip>
          <a:srcRect l="6734" t="7773" b="10814"/>
          <a:stretch>
            <a:fillRect/>
          </a:stretch>
        </p:blipFill>
        <p:spPr>
          <a:xfrm>
            <a:off x="6918381" y="6256426"/>
            <a:ext cx="4771571" cy="1869347"/>
          </a:xfrm>
          <a:custGeom>
            <a:avLst/>
            <a:gdLst/>
            <a:ahLst/>
            <a:cxnLst>
              <a:cxn ang="0">
                <a:pos x="wd2" y="hd2"/>
              </a:cxn>
              <a:cxn ang="5400000">
                <a:pos x="wd2" y="hd2"/>
              </a:cxn>
              <a:cxn ang="10800000">
                <a:pos x="wd2" y="hd2"/>
              </a:cxn>
              <a:cxn ang="16200000">
                <a:pos x="wd2" y="hd2"/>
              </a:cxn>
            </a:cxnLst>
            <a:rect l="0" t="0" r="r" b="b"/>
            <a:pathLst>
              <a:path w="21600" h="21485" extrusionOk="0">
                <a:moveTo>
                  <a:pt x="19083" y="1"/>
                </a:moveTo>
                <a:cubicBezTo>
                  <a:pt x="18973" y="8"/>
                  <a:pt x="18925" y="42"/>
                  <a:pt x="18977" y="74"/>
                </a:cubicBezTo>
                <a:cubicBezTo>
                  <a:pt x="19029" y="105"/>
                  <a:pt x="19089" y="174"/>
                  <a:pt x="19112" y="229"/>
                </a:cubicBezTo>
                <a:cubicBezTo>
                  <a:pt x="19160" y="345"/>
                  <a:pt x="19284" y="251"/>
                  <a:pt x="19284" y="96"/>
                </a:cubicBezTo>
                <a:cubicBezTo>
                  <a:pt x="19284" y="38"/>
                  <a:pt x="19194" y="-7"/>
                  <a:pt x="19083" y="1"/>
                </a:cubicBezTo>
                <a:close/>
                <a:moveTo>
                  <a:pt x="19033" y="429"/>
                </a:moveTo>
                <a:cubicBezTo>
                  <a:pt x="18962" y="443"/>
                  <a:pt x="18907" y="550"/>
                  <a:pt x="18896" y="749"/>
                </a:cubicBezTo>
                <a:cubicBezTo>
                  <a:pt x="18885" y="941"/>
                  <a:pt x="18840" y="1023"/>
                  <a:pt x="18717" y="1068"/>
                </a:cubicBezTo>
                <a:cubicBezTo>
                  <a:pt x="18570" y="1121"/>
                  <a:pt x="18551" y="1169"/>
                  <a:pt x="18549" y="1488"/>
                </a:cubicBezTo>
                <a:cubicBezTo>
                  <a:pt x="18548" y="1816"/>
                  <a:pt x="18532" y="1853"/>
                  <a:pt x="18361" y="1907"/>
                </a:cubicBezTo>
                <a:cubicBezTo>
                  <a:pt x="18132" y="1981"/>
                  <a:pt x="17886" y="2307"/>
                  <a:pt x="17818" y="2628"/>
                </a:cubicBezTo>
                <a:cubicBezTo>
                  <a:pt x="17791" y="2759"/>
                  <a:pt x="17736" y="2865"/>
                  <a:pt x="17696" y="2865"/>
                </a:cubicBezTo>
                <a:cubicBezTo>
                  <a:pt x="17656" y="2865"/>
                  <a:pt x="17636" y="2916"/>
                  <a:pt x="17651" y="2979"/>
                </a:cubicBezTo>
                <a:cubicBezTo>
                  <a:pt x="17667" y="3042"/>
                  <a:pt x="17617" y="3176"/>
                  <a:pt x="17542" y="3276"/>
                </a:cubicBezTo>
                <a:cubicBezTo>
                  <a:pt x="17466" y="3375"/>
                  <a:pt x="17392" y="3539"/>
                  <a:pt x="17376" y="3641"/>
                </a:cubicBezTo>
                <a:cubicBezTo>
                  <a:pt x="17355" y="3784"/>
                  <a:pt x="17270" y="3828"/>
                  <a:pt x="16994" y="3828"/>
                </a:cubicBezTo>
                <a:lnTo>
                  <a:pt x="16636" y="3828"/>
                </a:lnTo>
                <a:lnTo>
                  <a:pt x="16636" y="4238"/>
                </a:lnTo>
                <a:cubicBezTo>
                  <a:pt x="16636" y="4471"/>
                  <a:pt x="16607" y="4695"/>
                  <a:pt x="16570" y="4749"/>
                </a:cubicBezTo>
                <a:cubicBezTo>
                  <a:pt x="16533" y="4802"/>
                  <a:pt x="16496" y="5034"/>
                  <a:pt x="16487" y="5264"/>
                </a:cubicBezTo>
                <a:lnTo>
                  <a:pt x="16471" y="5684"/>
                </a:lnTo>
                <a:lnTo>
                  <a:pt x="16002" y="5721"/>
                </a:lnTo>
                <a:cubicBezTo>
                  <a:pt x="15644" y="5747"/>
                  <a:pt x="15522" y="5797"/>
                  <a:pt x="15481" y="5939"/>
                </a:cubicBezTo>
                <a:cubicBezTo>
                  <a:pt x="15433" y="6107"/>
                  <a:pt x="15421" y="6109"/>
                  <a:pt x="15364" y="5935"/>
                </a:cubicBezTo>
                <a:cubicBezTo>
                  <a:pt x="15309" y="5767"/>
                  <a:pt x="15147" y="5741"/>
                  <a:pt x="14083" y="5748"/>
                </a:cubicBezTo>
                <a:cubicBezTo>
                  <a:pt x="13065" y="5755"/>
                  <a:pt x="12860" y="5785"/>
                  <a:pt x="12838" y="5930"/>
                </a:cubicBezTo>
                <a:cubicBezTo>
                  <a:pt x="12803" y="6163"/>
                  <a:pt x="12530" y="6160"/>
                  <a:pt x="12495" y="5926"/>
                </a:cubicBezTo>
                <a:cubicBezTo>
                  <a:pt x="12476" y="5803"/>
                  <a:pt x="12406" y="5749"/>
                  <a:pt x="12272" y="5757"/>
                </a:cubicBezTo>
                <a:cubicBezTo>
                  <a:pt x="12127" y="5766"/>
                  <a:pt x="12103" y="5790"/>
                  <a:pt x="12184" y="5848"/>
                </a:cubicBezTo>
                <a:cubicBezTo>
                  <a:pt x="12319" y="5944"/>
                  <a:pt x="12327" y="6152"/>
                  <a:pt x="12197" y="6204"/>
                </a:cubicBezTo>
                <a:cubicBezTo>
                  <a:pt x="12141" y="6226"/>
                  <a:pt x="12098" y="6339"/>
                  <a:pt x="12094" y="6473"/>
                </a:cubicBezTo>
                <a:cubicBezTo>
                  <a:pt x="12083" y="6916"/>
                  <a:pt x="12075" y="6963"/>
                  <a:pt x="12005" y="7103"/>
                </a:cubicBezTo>
                <a:cubicBezTo>
                  <a:pt x="11966" y="7180"/>
                  <a:pt x="11935" y="7328"/>
                  <a:pt x="11935" y="7426"/>
                </a:cubicBezTo>
                <a:cubicBezTo>
                  <a:pt x="11935" y="7575"/>
                  <a:pt x="11815" y="7614"/>
                  <a:pt x="11248" y="7664"/>
                </a:cubicBezTo>
                <a:lnTo>
                  <a:pt x="10564" y="7723"/>
                </a:lnTo>
                <a:lnTo>
                  <a:pt x="10564" y="8143"/>
                </a:lnTo>
                <a:lnTo>
                  <a:pt x="10564" y="8562"/>
                </a:lnTo>
                <a:lnTo>
                  <a:pt x="10212" y="8599"/>
                </a:lnTo>
                <a:cubicBezTo>
                  <a:pt x="10018" y="8618"/>
                  <a:pt x="9836" y="8680"/>
                  <a:pt x="9809" y="8736"/>
                </a:cubicBezTo>
                <a:cubicBezTo>
                  <a:pt x="9782" y="8791"/>
                  <a:pt x="9606" y="8876"/>
                  <a:pt x="9419" y="8923"/>
                </a:cubicBezTo>
                <a:cubicBezTo>
                  <a:pt x="9120" y="8997"/>
                  <a:pt x="9078" y="9037"/>
                  <a:pt x="9065" y="9265"/>
                </a:cubicBezTo>
                <a:cubicBezTo>
                  <a:pt x="9052" y="9506"/>
                  <a:pt x="9024" y="9525"/>
                  <a:pt x="8649" y="9525"/>
                </a:cubicBezTo>
                <a:lnTo>
                  <a:pt x="8248" y="9525"/>
                </a:lnTo>
                <a:lnTo>
                  <a:pt x="8234" y="8594"/>
                </a:lnTo>
                <a:lnTo>
                  <a:pt x="8219" y="7664"/>
                </a:lnTo>
                <a:lnTo>
                  <a:pt x="8045" y="7645"/>
                </a:lnTo>
                <a:cubicBezTo>
                  <a:pt x="7740" y="7614"/>
                  <a:pt x="7713" y="7605"/>
                  <a:pt x="7677" y="7513"/>
                </a:cubicBezTo>
                <a:cubicBezTo>
                  <a:pt x="7623" y="7379"/>
                  <a:pt x="7383" y="7405"/>
                  <a:pt x="7348" y="7550"/>
                </a:cubicBezTo>
                <a:cubicBezTo>
                  <a:pt x="7331" y="7619"/>
                  <a:pt x="7282" y="7665"/>
                  <a:pt x="7238" y="7655"/>
                </a:cubicBezTo>
                <a:cubicBezTo>
                  <a:pt x="7195" y="7644"/>
                  <a:pt x="6912" y="7642"/>
                  <a:pt x="6608" y="7650"/>
                </a:cubicBezTo>
                <a:lnTo>
                  <a:pt x="6056" y="7664"/>
                </a:lnTo>
                <a:lnTo>
                  <a:pt x="6040" y="8106"/>
                </a:lnTo>
                <a:cubicBezTo>
                  <a:pt x="6025" y="8544"/>
                  <a:pt x="6024" y="8543"/>
                  <a:pt x="5722" y="8699"/>
                </a:cubicBezTo>
                <a:cubicBezTo>
                  <a:pt x="5555" y="8785"/>
                  <a:pt x="5397" y="8914"/>
                  <a:pt x="5370" y="8982"/>
                </a:cubicBezTo>
                <a:cubicBezTo>
                  <a:pt x="5343" y="9050"/>
                  <a:pt x="5263" y="9105"/>
                  <a:pt x="5190" y="9105"/>
                </a:cubicBezTo>
                <a:cubicBezTo>
                  <a:pt x="5111" y="9105"/>
                  <a:pt x="5063" y="9162"/>
                  <a:pt x="5070" y="9251"/>
                </a:cubicBezTo>
                <a:cubicBezTo>
                  <a:pt x="5077" y="9342"/>
                  <a:pt x="4991" y="9442"/>
                  <a:pt x="4845" y="9506"/>
                </a:cubicBezTo>
                <a:cubicBezTo>
                  <a:pt x="4715" y="9564"/>
                  <a:pt x="4577" y="9637"/>
                  <a:pt x="4538" y="9671"/>
                </a:cubicBezTo>
                <a:cubicBezTo>
                  <a:pt x="4499" y="9704"/>
                  <a:pt x="4338" y="9742"/>
                  <a:pt x="4182" y="9753"/>
                </a:cubicBezTo>
                <a:cubicBezTo>
                  <a:pt x="4026" y="9764"/>
                  <a:pt x="3860" y="9832"/>
                  <a:pt x="3810" y="9903"/>
                </a:cubicBezTo>
                <a:cubicBezTo>
                  <a:pt x="3714" y="10043"/>
                  <a:pt x="3564" y="9989"/>
                  <a:pt x="3449" y="9776"/>
                </a:cubicBezTo>
                <a:cubicBezTo>
                  <a:pt x="3390" y="9665"/>
                  <a:pt x="3389" y="9674"/>
                  <a:pt x="3435" y="9826"/>
                </a:cubicBezTo>
                <a:cubicBezTo>
                  <a:pt x="3479" y="9970"/>
                  <a:pt x="3473" y="10071"/>
                  <a:pt x="3404" y="10300"/>
                </a:cubicBezTo>
                <a:cubicBezTo>
                  <a:pt x="3295" y="10667"/>
                  <a:pt x="2693" y="11063"/>
                  <a:pt x="2512" y="10889"/>
                </a:cubicBezTo>
                <a:cubicBezTo>
                  <a:pt x="2423" y="10803"/>
                  <a:pt x="2374" y="10825"/>
                  <a:pt x="2298" y="10989"/>
                </a:cubicBezTo>
                <a:cubicBezTo>
                  <a:pt x="2070" y="11480"/>
                  <a:pt x="2012" y="11504"/>
                  <a:pt x="993" y="11504"/>
                </a:cubicBezTo>
                <a:lnTo>
                  <a:pt x="0" y="11504"/>
                </a:lnTo>
                <a:lnTo>
                  <a:pt x="0" y="12334"/>
                </a:lnTo>
                <a:cubicBezTo>
                  <a:pt x="0" y="12792"/>
                  <a:pt x="21" y="13201"/>
                  <a:pt x="47" y="13242"/>
                </a:cubicBezTo>
                <a:cubicBezTo>
                  <a:pt x="108" y="13338"/>
                  <a:pt x="108" y="13985"/>
                  <a:pt x="47" y="14081"/>
                </a:cubicBezTo>
                <a:cubicBezTo>
                  <a:pt x="18" y="14127"/>
                  <a:pt x="0" y="15076"/>
                  <a:pt x="0" y="16531"/>
                </a:cubicBezTo>
                <a:lnTo>
                  <a:pt x="0" y="18907"/>
                </a:lnTo>
                <a:lnTo>
                  <a:pt x="1256" y="18930"/>
                </a:lnTo>
                <a:cubicBezTo>
                  <a:pt x="2081" y="18944"/>
                  <a:pt x="2502" y="18908"/>
                  <a:pt x="2483" y="18830"/>
                </a:cubicBezTo>
                <a:cubicBezTo>
                  <a:pt x="2467" y="18764"/>
                  <a:pt x="2476" y="18615"/>
                  <a:pt x="2501" y="18497"/>
                </a:cubicBezTo>
                <a:cubicBezTo>
                  <a:pt x="2526" y="18379"/>
                  <a:pt x="2558" y="18181"/>
                  <a:pt x="2573" y="18059"/>
                </a:cubicBezTo>
                <a:cubicBezTo>
                  <a:pt x="2589" y="17926"/>
                  <a:pt x="2628" y="17864"/>
                  <a:pt x="2670" y="17904"/>
                </a:cubicBezTo>
                <a:cubicBezTo>
                  <a:pt x="2708" y="17941"/>
                  <a:pt x="2752" y="17913"/>
                  <a:pt x="2768" y="17845"/>
                </a:cubicBezTo>
                <a:cubicBezTo>
                  <a:pt x="2789" y="17758"/>
                  <a:pt x="2816" y="17759"/>
                  <a:pt x="2851" y="17849"/>
                </a:cubicBezTo>
                <a:cubicBezTo>
                  <a:pt x="2917" y="18017"/>
                  <a:pt x="2992" y="18021"/>
                  <a:pt x="2952" y="17854"/>
                </a:cubicBezTo>
                <a:cubicBezTo>
                  <a:pt x="2907" y="17669"/>
                  <a:pt x="3070" y="17261"/>
                  <a:pt x="3189" y="17261"/>
                </a:cubicBezTo>
                <a:cubicBezTo>
                  <a:pt x="3245" y="17261"/>
                  <a:pt x="3311" y="17205"/>
                  <a:pt x="3338" y="17138"/>
                </a:cubicBezTo>
                <a:cubicBezTo>
                  <a:pt x="3394" y="16995"/>
                  <a:pt x="4396" y="16931"/>
                  <a:pt x="4481" y="17065"/>
                </a:cubicBezTo>
                <a:cubicBezTo>
                  <a:pt x="4520" y="17126"/>
                  <a:pt x="4538" y="17614"/>
                  <a:pt x="4538" y="18647"/>
                </a:cubicBezTo>
                <a:lnTo>
                  <a:pt x="4538" y="20139"/>
                </a:lnTo>
                <a:lnTo>
                  <a:pt x="4791" y="20139"/>
                </a:lnTo>
                <a:cubicBezTo>
                  <a:pt x="4953" y="20139"/>
                  <a:pt x="5065" y="20200"/>
                  <a:pt x="5100" y="20308"/>
                </a:cubicBezTo>
                <a:cubicBezTo>
                  <a:pt x="5160" y="20489"/>
                  <a:pt x="5095" y="20691"/>
                  <a:pt x="5016" y="20568"/>
                </a:cubicBezTo>
                <a:cubicBezTo>
                  <a:pt x="4993" y="20531"/>
                  <a:pt x="4948" y="20583"/>
                  <a:pt x="4915" y="20682"/>
                </a:cubicBezTo>
                <a:cubicBezTo>
                  <a:pt x="4864" y="20838"/>
                  <a:pt x="4926" y="20860"/>
                  <a:pt x="5420" y="20860"/>
                </a:cubicBezTo>
                <a:lnTo>
                  <a:pt x="5984" y="20860"/>
                </a:lnTo>
                <a:lnTo>
                  <a:pt x="5981" y="20531"/>
                </a:lnTo>
                <a:cubicBezTo>
                  <a:pt x="5979" y="20267"/>
                  <a:pt x="6003" y="20191"/>
                  <a:pt x="6098" y="20162"/>
                </a:cubicBezTo>
                <a:cubicBezTo>
                  <a:pt x="6163" y="20141"/>
                  <a:pt x="6280" y="20049"/>
                  <a:pt x="6360" y="19956"/>
                </a:cubicBezTo>
                <a:cubicBezTo>
                  <a:pt x="6564" y="19720"/>
                  <a:pt x="6889" y="19607"/>
                  <a:pt x="6960" y="19747"/>
                </a:cubicBezTo>
                <a:cubicBezTo>
                  <a:pt x="7029" y="19884"/>
                  <a:pt x="7846" y="19913"/>
                  <a:pt x="7846" y="19779"/>
                </a:cubicBezTo>
                <a:cubicBezTo>
                  <a:pt x="7846" y="19653"/>
                  <a:pt x="7696" y="19498"/>
                  <a:pt x="7601" y="19528"/>
                </a:cubicBezTo>
                <a:cubicBezTo>
                  <a:pt x="7444" y="19576"/>
                  <a:pt x="7463" y="19293"/>
                  <a:pt x="7628" y="19117"/>
                </a:cubicBezTo>
                <a:cubicBezTo>
                  <a:pt x="7721" y="19019"/>
                  <a:pt x="7813" y="18945"/>
                  <a:pt x="7833" y="18953"/>
                </a:cubicBezTo>
                <a:cubicBezTo>
                  <a:pt x="7853" y="18961"/>
                  <a:pt x="8119" y="18961"/>
                  <a:pt x="8424" y="18953"/>
                </a:cubicBezTo>
                <a:lnTo>
                  <a:pt x="8981" y="18939"/>
                </a:lnTo>
                <a:lnTo>
                  <a:pt x="8981" y="18529"/>
                </a:lnTo>
                <a:cubicBezTo>
                  <a:pt x="8981" y="18017"/>
                  <a:pt x="9018" y="17957"/>
                  <a:pt x="9351" y="17931"/>
                </a:cubicBezTo>
                <a:cubicBezTo>
                  <a:pt x="9498" y="17920"/>
                  <a:pt x="9687" y="17824"/>
                  <a:pt x="9771" y="17717"/>
                </a:cubicBezTo>
                <a:cubicBezTo>
                  <a:pt x="9995" y="17433"/>
                  <a:pt x="10204" y="17341"/>
                  <a:pt x="10276" y="17493"/>
                </a:cubicBezTo>
                <a:cubicBezTo>
                  <a:pt x="10311" y="17566"/>
                  <a:pt x="10386" y="17611"/>
                  <a:pt x="10445" y="17594"/>
                </a:cubicBezTo>
                <a:cubicBezTo>
                  <a:pt x="10572" y="17557"/>
                  <a:pt x="10573" y="17563"/>
                  <a:pt x="10591" y="19509"/>
                </a:cubicBezTo>
                <a:lnTo>
                  <a:pt x="10603" y="20860"/>
                </a:lnTo>
                <a:lnTo>
                  <a:pt x="10943" y="20860"/>
                </a:lnTo>
                <a:cubicBezTo>
                  <a:pt x="11252" y="20860"/>
                  <a:pt x="11298" y="20889"/>
                  <a:pt x="11421" y="21193"/>
                </a:cubicBezTo>
                <a:cubicBezTo>
                  <a:pt x="11544" y="21496"/>
                  <a:pt x="11666" y="21593"/>
                  <a:pt x="11604" y="21339"/>
                </a:cubicBezTo>
                <a:cubicBezTo>
                  <a:pt x="11567" y="21185"/>
                  <a:pt x="11648" y="21097"/>
                  <a:pt x="11839" y="21079"/>
                </a:cubicBezTo>
                <a:cubicBezTo>
                  <a:pt x="11933" y="21070"/>
                  <a:pt x="12020" y="21015"/>
                  <a:pt x="12033" y="20960"/>
                </a:cubicBezTo>
                <a:cubicBezTo>
                  <a:pt x="12047" y="20905"/>
                  <a:pt x="12228" y="20860"/>
                  <a:pt x="12436" y="20860"/>
                </a:cubicBezTo>
                <a:cubicBezTo>
                  <a:pt x="12793" y="20860"/>
                  <a:pt x="12813" y="20845"/>
                  <a:pt x="12784" y="20618"/>
                </a:cubicBezTo>
                <a:cubicBezTo>
                  <a:pt x="12749" y="20338"/>
                  <a:pt x="12856" y="20184"/>
                  <a:pt x="12986" y="20326"/>
                </a:cubicBezTo>
                <a:cubicBezTo>
                  <a:pt x="13031" y="20376"/>
                  <a:pt x="13091" y="20425"/>
                  <a:pt x="13117" y="20435"/>
                </a:cubicBezTo>
                <a:cubicBezTo>
                  <a:pt x="13143" y="20445"/>
                  <a:pt x="13227" y="20525"/>
                  <a:pt x="13305" y="20613"/>
                </a:cubicBezTo>
                <a:cubicBezTo>
                  <a:pt x="13383" y="20701"/>
                  <a:pt x="13633" y="20800"/>
                  <a:pt x="13860" y="20832"/>
                </a:cubicBezTo>
                <a:cubicBezTo>
                  <a:pt x="14258" y="20888"/>
                  <a:pt x="14274" y="20881"/>
                  <a:pt x="14274" y="20636"/>
                </a:cubicBezTo>
                <a:cubicBezTo>
                  <a:pt x="14274" y="20399"/>
                  <a:pt x="14248" y="20381"/>
                  <a:pt x="13922" y="20381"/>
                </a:cubicBezTo>
                <a:cubicBezTo>
                  <a:pt x="13549" y="20381"/>
                  <a:pt x="13437" y="20227"/>
                  <a:pt x="13593" y="19938"/>
                </a:cubicBezTo>
                <a:cubicBezTo>
                  <a:pt x="13648" y="19835"/>
                  <a:pt x="13732" y="19804"/>
                  <a:pt x="13817" y="19852"/>
                </a:cubicBezTo>
                <a:cubicBezTo>
                  <a:pt x="13908" y="19902"/>
                  <a:pt x="13944" y="19882"/>
                  <a:pt x="13923" y="19797"/>
                </a:cubicBezTo>
                <a:cubicBezTo>
                  <a:pt x="13890" y="19660"/>
                  <a:pt x="14143" y="19274"/>
                  <a:pt x="14240" y="19313"/>
                </a:cubicBezTo>
                <a:cubicBezTo>
                  <a:pt x="14271" y="19326"/>
                  <a:pt x="14338" y="19294"/>
                  <a:pt x="14387" y="19240"/>
                </a:cubicBezTo>
                <a:cubicBezTo>
                  <a:pt x="14451" y="19170"/>
                  <a:pt x="14495" y="19205"/>
                  <a:pt x="14540" y="19359"/>
                </a:cubicBezTo>
                <a:cubicBezTo>
                  <a:pt x="14574" y="19478"/>
                  <a:pt x="14649" y="19637"/>
                  <a:pt x="14708" y="19715"/>
                </a:cubicBezTo>
                <a:cubicBezTo>
                  <a:pt x="14801" y="19836"/>
                  <a:pt x="14831" y="19816"/>
                  <a:pt x="14922" y="19573"/>
                </a:cubicBezTo>
                <a:cubicBezTo>
                  <a:pt x="14980" y="19418"/>
                  <a:pt x="15024" y="19224"/>
                  <a:pt x="15017" y="19145"/>
                </a:cubicBezTo>
                <a:cubicBezTo>
                  <a:pt x="15009" y="19037"/>
                  <a:pt x="15191" y="18991"/>
                  <a:pt x="15713" y="18967"/>
                </a:cubicBezTo>
                <a:cubicBezTo>
                  <a:pt x="16119" y="18947"/>
                  <a:pt x="16443" y="18880"/>
                  <a:pt x="16478" y="18807"/>
                </a:cubicBezTo>
                <a:cubicBezTo>
                  <a:pt x="16513" y="18734"/>
                  <a:pt x="16544" y="18342"/>
                  <a:pt x="16552" y="17881"/>
                </a:cubicBezTo>
                <a:lnTo>
                  <a:pt x="16566" y="17083"/>
                </a:lnTo>
                <a:lnTo>
                  <a:pt x="17418" y="17019"/>
                </a:lnTo>
                <a:cubicBezTo>
                  <a:pt x="17886" y="16986"/>
                  <a:pt x="18228" y="16922"/>
                  <a:pt x="18181" y="16873"/>
                </a:cubicBezTo>
                <a:cubicBezTo>
                  <a:pt x="18076" y="16764"/>
                  <a:pt x="18122" y="16540"/>
                  <a:pt x="18248" y="16540"/>
                </a:cubicBezTo>
                <a:cubicBezTo>
                  <a:pt x="18350" y="16540"/>
                  <a:pt x="18368" y="16303"/>
                  <a:pt x="18284" y="16088"/>
                </a:cubicBezTo>
                <a:cubicBezTo>
                  <a:pt x="18224" y="15937"/>
                  <a:pt x="18243" y="15905"/>
                  <a:pt x="18488" y="15769"/>
                </a:cubicBezTo>
                <a:cubicBezTo>
                  <a:pt x="18613" y="15700"/>
                  <a:pt x="18712" y="15859"/>
                  <a:pt x="18627" y="15993"/>
                </a:cubicBezTo>
                <a:cubicBezTo>
                  <a:pt x="18562" y="16094"/>
                  <a:pt x="18619" y="16515"/>
                  <a:pt x="18709" y="16604"/>
                </a:cubicBezTo>
                <a:cubicBezTo>
                  <a:pt x="18779" y="16673"/>
                  <a:pt x="18777" y="16696"/>
                  <a:pt x="18695" y="16850"/>
                </a:cubicBezTo>
                <a:cubicBezTo>
                  <a:pt x="18614" y="17002"/>
                  <a:pt x="18673" y="17019"/>
                  <a:pt x="19205" y="17019"/>
                </a:cubicBezTo>
                <a:cubicBezTo>
                  <a:pt x="19601" y="17019"/>
                  <a:pt x="19837" y="16971"/>
                  <a:pt x="19899" y="16873"/>
                </a:cubicBezTo>
                <a:cubicBezTo>
                  <a:pt x="19973" y="16755"/>
                  <a:pt x="20013" y="16755"/>
                  <a:pt x="20087" y="16873"/>
                </a:cubicBezTo>
                <a:cubicBezTo>
                  <a:pt x="20200" y="17052"/>
                  <a:pt x="20324" y="17066"/>
                  <a:pt x="20324" y="16900"/>
                </a:cubicBezTo>
                <a:cubicBezTo>
                  <a:pt x="20324" y="16834"/>
                  <a:pt x="20295" y="16782"/>
                  <a:pt x="20260" y="16782"/>
                </a:cubicBezTo>
                <a:cubicBezTo>
                  <a:pt x="20171" y="16782"/>
                  <a:pt x="20025" y="16343"/>
                  <a:pt x="20062" y="16189"/>
                </a:cubicBezTo>
                <a:cubicBezTo>
                  <a:pt x="20079" y="16119"/>
                  <a:pt x="20150" y="16061"/>
                  <a:pt x="20218" y="16061"/>
                </a:cubicBezTo>
                <a:cubicBezTo>
                  <a:pt x="20308" y="16061"/>
                  <a:pt x="20329" y="16026"/>
                  <a:pt x="20292" y="15933"/>
                </a:cubicBezTo>
                <a:cubicBezTo>
                  <a:pt x="20255" y="15840"/>
                  <a:pt x="20259" y="15701"/>
                  <a:pt x="20308" y="15450"/>
                </a:cubicBezTo>
                <a:cubicBezTo>
                  <a:pt x="20376" y="15107"/>
                  <a:pt x="20387" y="15100"/>
                  <a:pt x="20765" y="15090"/>
                </a:cubicBezTo>
                <a:cubicBezTo>
                  <a:pt x="20977" y="15084"/>
                  <a:pt x="21252" y="15088"/>
                  <a:pt x="21375" y="15099"/>
                </a:cubicBezTo>
                <a:lnTo>
                  <a:pt x="21600" y="15121"/>
                </a:lnTo>
                <a:lnTo>
                  <a:pt x="21600" y="8512"/>
                </a:lnTo>
                <a:lnTo>
                  <a:pt x="21600" y="1907"/>
                </a:lnTo>
                <a:lnTo>
                  <a:pt x="21366" y="1907"/>
                </a:lnTo>
                <a:cubicBezTo>
                  <a:pt x="21238" y="1907"/>
                  <a:pt x="21122" y="1864"/>
                  <a:pt x="21110" y="1811"/>
                </a:cubicBezTo>
                <a:cubicBezTo>
                  <a:pt x="21097" y="1759"/>
                  <a:pt x="20899" y="1702"/>
                  <a:pt x="20671" y="1684"/>
                </a:cubicBezTo>
                <a:cubicBezTo>
                  <a:pt x="20443" y="1666"/>
                  <a:pt x="20234" y="1616"/>
                  <a:pt x="20208" y="1574"/>
                </a:cubicBezTo>
                <a:cubicBezTo>
                  <a:pt x="20181" y="1532"/>
                  <a:pt x="20116" y="1495"/>
                  <a:pt x="20064" y="1492"/>
                </a:cubicBezTo>
                <a:cubicBezTo>
                  <a:pt x="19899" y="1484"/>
                  <a:pt x="19955" y="1135"/>
                  <a:pt x="20134" y="1054"/>
                </a:cubicBezTo>
                <a:cubicBezTo>
                  <a:pt x="20254" y="1001"/>
                  <a:pt x="20206" y="975"/>
                  <a:pt x="19956" y="963"/>
                </a:cubicBezTo>
                <a:cubicBezTo>
                  <a:pt x="19694" y="951"/>
                  <a:pt x="19606" y="904"/>
                  <a:pt x="19584" y="762"/>
                </a:cubicBezTo>
                <a:cubicBezTo>
                  <a:pt x="19559" y="598"/>
                  <a:pt x="19546" y="601"/>
                  <a:pt x="19467" y="781"/>
                </a:cubicBezTo>
                <a:cubicBezTo>
                  <a:pt x="19384" y="972"/>
                  <a:pt x="19373" y="965"/>
                  <a:pt x="19261" y="680"/>
                </a:cubicBezTo>
                <a:cubicBezTo>
                  <a:pt x="19189" y="497"/>
                  <a:pt x="19103" y="416"/>
                  <a:pt x="19033" y="429"/>
                </a:cubicBezTo>
                <a:close/>
                <a:moveTo>
                  <a:pt x="7138" y="20381"/>
                </a:moveTo>
                <a:cubicBezTo>
                  <a:pt x="6838" y="20381"/>
                  <a:pt x="6805" y="20401"/>
                  <a:pt x="6805" y="20618"/>
                </a:cubicBezTo>
                <a:cubicBezTo>
                  <a:pt x="6805" y="20835"/>
                  <a:pt x="6838" y="20860"/>
                  <a:pt x="7138" y="20860"/>
                </a:cubicBezTo>
                <a:cubicBezTo>
                  <a:pt x="7437" y="20860"/>
                  <a:pt x="7468" y="20835"/>
                  <a:pt x="7468" y="20618"/>
                </a:cubicBezTo>
                <a:cubicBezTo>
                  <a:pt x="7468" y="20401"/>
                  <a:pt x="7437" y="20381"/>
                  <a:pt x="7138" y="20381"/>
                </a:cubicBezTo>
                <a:close/>
              </a:path>
            </a:pathLst>
          </a:custGeom>
          <a:ln w="12700">
            <a:miter lim="400000"/>
          </a:ln>
        </p:spPr>
      </p:pic>
      <p:sp>
        <p:nvSpPr>
          <p:cNvPr id="1204"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59</a:t>
            </a:fld>
            <a:endParaRPr lang="zh-CN" alt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主要内容"/>
          <p:cNvSpPr txBox="1">
            <a:spLocks noGrp="1"/>
          </p:cNvSpPr>
          <p:nvPr>
            <p:ph type="title"/>
          </p:nvPr>
        </p:nvSpPr>
        <p:spPr>
          <a:prstGeom prst="rect">
            <a:avLst/>
          </a:prstGeom>
        </p:spPr>
        <p:txBody>
          <a:bodyPr/>
          <a:lstStyle/>
          <a:p>
            <a:r>
              <a:t>主要内容</a:t>
            </a:r>
          </a:p>
        </p:txBody>
      </p:sp>
      <p:sp>
        <p:nvSpPr>
          <p:cNvPr id="761" name="基本原理…"/>
          <p:cNvSpPr txBox="1"/>
          <p:nvPr/>
        </p:nvSpPr>
        <p:spPr>
          <a:xfrm>
            <a:off x="2374154" y="2313516"/>
            <a:ext cx="5229974" cy="346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spcBef>
                <a:spcPts val="500"/>
              </a:spcBef>
              <a:buClr>
                <a:schemeClr val="accent5"/>
              </a:buClr>
              <a:buSzPct val="145000"/>
              <a:buChar char="✓"/>
            </a:pPr>
            <a:r>
              <a:t>基本原理</a:t>
            </a:r>
          </a:p>
          <a:p>
            <a:pPr marL="388937" indent="-388937">
              <a:spcBef>
                <a:spcPts val="500"/>
              </a:spcBef>
              <a:buClr>
                <a:schemeClr val="accent5"/>
              </a:buClr>
              <a:buSzPct val="145000"/>
              <a:buChar char="✓"/>
            </a:pPr>
            <a:r>
              <a:t>电阻应变计的常见结构</a:t>
            </a:r>
          </a:p>
          <a:p>
            <a:pPr marL="388937" indent="-388937">
              <a:spcBef>
                <a:spcPts val="500"/>
              </a:spcBef>
              <a:buClr>
                <a:schemeClr val="accent5"/>
              </a:buClr>
              <a:buSzPct val="145000"/>
              <a:buChar char="✓"/>
            </a:pPr>
            <a:r>
              <a:t>电阻应变计的主要特性</a:t>
            </a:r>
          </a:p>
          <a:p>
            <a:pPr marL="388937" indent="-388937">
              <a:spcBef>
                <a:spcPts val="500"/>
              </a:spcBef>
              <a:buClr>
                <a:schemeClr val="accent5"/>
              </a:buClr>
              <a:buSzPct val="145000"/>
              <a:buChar char="✓"/>
            </a:pPr>
            <a:r>
              <a:t>电阻应变计的温度效应及补偿</a:t>
            </a:r>
          </a:p>
          <a:p>
            <a:pPr marL="388937" indent="-388937">
              <a:spcBef>
                <a:spcPts val="500"/>
              </a:spcBef>
              <a:buClr>
                <a:schemeClr val="accent5"/>
              </a:buClr>
              <a:buSzPct val="145000"/>
              <a:buChar char="✓"/>
            </a:pPr>
            <a:r>
              <a:t>电阻应变传感器</a:t>
            </a:r>
          </a:p>
          <a:p>
            <a:pPr marL="388937" indent="-388937">
              <a:spcBef>
                <a:spcPts val="500"/>
              </a:spcBef>
              <a:buClr>
                <a:schemeClr val="accent5"/>
              </a:buClr>
              <a:buSzPct val="145000"/>
              <a:buChar char="✓"/>
            </a:pPr>
            <a:r>
              <a:t>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6" name="C:\Users\Administrator\Desktop\1210636280.jpg" descr="C:\Users\Administrator\Desktop\1210636280.jpg"/>
          <p:cNvPicPr>
            <a:picLocks noChangeAspect="1"/>
          </p:cNvPicPr>
          <p:nvPr/>
        </p:nvPicPr>
        <p:blipFill>
          <a:blip r:embed="rId2">
            <a:extLst/>
          </a:blip>
          <a:stretch>
            <a:fillRect/>
          </a:stretch>
        </p:blipFill>
        <p:spPr>
          <a:xfrm>
            <a:off x="2508391" y="1496906"/>
            <a:ext cx="7373903" cy="5195148"/>
          </a:xfrm>
          <a:prstGeom prst="rect">
            <a:avLst/>
          </a:prstGeom>
          <a:ln w="12700">
            <a:miter lim="400000"/>
          </a:ln>
        </p:spPr>
      </p:pic>
      <p:sp>
        <p:nvSpPr>
          <p:cNvPr id="1207" name="梁式传感器的特点是：该传感器可测0.5Kg以下的载荷，甚至几十克重。若用工字悬臂梁结构可测0.2~30t，精度可达0.02%。可见比柱式传感器的测力范围广，精度高。"/>
          <p:cNvSpPr txBox="1"/>
          <p:nvPr/>
        </p:nvSpPr>
        <p:spPr>
          <a:xfrm>
            <a:off x="942622" y="6837399"/>
            <a:ext cx="11367912" cy="1967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spcBef>
                <a:spcPts val="800"/>
              </a:spcBef>
              <a:buClr>
                <a:srgbClr val="3333CC"/>
              </a:buClr>
              <a:buFont typeface="Wingdings"/>
              <a:defRPr sz="3400">
                <a:latin typeface="Times New Roman"/>
                <a:ea typeface="Times New Roman"/>
                <a:cs typeface="Times New Roman"/>
                <a:sym typeface="Times New Roman"/>
              </a:defRPr>
            </a:pPr>
            <a:r>
              <a:rPr>
                <a:latin typeface="+mj-lt"/>
                <a:ea typeface="+mj-ea"/>
                <a:cs typeface="+mj-cs"/>
                <a:sym typeface="微软雅黑"/>
              </a:rPr>
              <a:t>梁式传感器的</a:t>
            </a:r>
            <a:r>
              <a:rPr>
                <a:solidFill>
                  <a:srgbClr val="CC0099"/>
                </a:solidFill>
                <a:latin typeface="+mj-lt"/>
                <a:ea typeface="+mj-ea"/>
                <a:cs typeface="+mj-cs"/>
                <a:sym typeface="微软雅黑"/>
              </a:rPr>
              <a:t>特点</a:t>
            </a:r>
            <a:r>
              <a:rPr>
                <a:latin typeface="+mj-lt"/>
                <a:ea typeface="+mj-ea"/>
                <a:cs typeface="+mj-cs"/>
                <a:sym typeface="微软雅黑"/>
              </a:rPr>
              <a:t>是：该传感器可测</a:t>
            </a:r>
            <a:r>
              <a:t>0.5Kg</a:t>
            </a:r>
            <a:r>
              <a:rPr>
                <a:latin typeface="+mj-lt"/>
                <a:ea typeface="+mj-ea"/>
                <a:cs typeface="+mj-cs"/>
                <a:sym typeface="微软雅黑"/>
              </a:rPr>
              <a:t>以下的载荷，甚至几十克重。若用工字悬臂梁结构可测</a:t>
            </a:r>
            <a:r>
              <a:t>0.2~30t</a:t>
            </a:r>
            <a:r>
              <a:rPr>
                <a:latin typeface="+mj-lt"/>
                <a:ea typeface="+mj-ea"/>
                <a:cs typeface="+mj-cs"/>
                <a:sym typeface="微软雅黑"/>
              </a:rPr>
              <a:t>，精度可达</a:t>
            </a:r>
            <a:r>
              <a:t>0.02%</a:t>
            </a:r>
            <a:r>
              <a:rPr>
                <a:latin typeface="+mj-lt"/>
                <a:ea typeface="+mj-ea"/>
                <a:cs typeface="+mj-cs"/>
                <a:sym typeface="微软雅黑"/>
              </a:rPr>
              <a:t>。</a:t>
            </a:r>
            <a:r>
              <a:rPr>
                <a:solidFill>
                  <a:srgbClr val="FF0000"/>
                </a:solidFill>
                <a:latin typeface="+mj-lt"/>
                <a:ea typeface="+mj-ea"/>
                <a:cs typeface="+mj-cs"/>
                <a:sym typeface="微软雅黑"/>
              </a:rPr>
              <a:t>可见比柱式传感器的测力范围广，精度高。</a:t>
            </a:r>
          </a:p>
        </p:txBody>
      </p:sp>
      <p:sp>
        <p:nvSpPr>
          <p:cNvPr id="1208"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60</a:t>
            </a:fld>
            <a:endParaRPr lang="zh-CN" altLang="en-US"/>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柱环式测力传感器"/>
          <p:cNvSpPr txBox="1"/>
          <p:nvPr/>
        </p:nvSpPr>
        <p:spPr>
          <a:xfrm>
            <a:off x="2485813" y="1352626"/>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vl1pPr>
          </a:lstStyle>
          <a:p>
            <a:r>
              <a:t>柱环式测力传感器</a:t>
            </a:r>
          </a:p>
        </p:txBody>
      </p:sp>
      <p:grpSp>
        <p:nvGrpSpPr>
          <p:cNvPr id="1214" name="成组"/>
          <p:cNvGrpSpPr/>
          <p:nvPr/>
        </p:nvGrpSpPr>
        <p:grpSpPr>
          <a:xfrm>
            <a:off x="3179924" y="3082812"/>
            <a:ext cx="6322090" cy="3868844"/>
            <a:chOff x="0" y="0"/>
            <a:chExt cx="6322088" cy="3868843"/>
          </a:xfrm>
        </p:grpSpPr>
        <p:pic>
          <p:nvPicPr>
            <p:cNvPr id="1211" name="C:\Users\Administrator\AppData\Roaming\Tencent\Users\1659041496\QQ\WinTemp\RichOle\I[Y_7(}~{`]2AD_{0A%(@ZU.png" descr="C:\Users\Administrator\AppData\Roaming\Tencent\Users\1659041496\QQ\WinTemp\RichOle\I[Y_7(}~{`]2AD_{0A%(@ZU.png"/>
            <p:cNvPicPr>
              <a:picLocks noChangeAspect="1"/>
            </p:cNvPicPr>
            <p:nvPr/>
          </p:nvPicPr>
          <p:blipFill>
            <a:blip r:embed="rId2">
              <a:extLst/>
            </a:blip>
            <a:stretch>
              <a:fillRect/>
            </a:stretch>
          </p:blipFill>
          <p:spPr>
            <a:xfrm>
              <a:off x="0" y="0"/>
              <a:ext cx="6322089" cy="3402586"/>
            </a:xfrm>
            <a:prstGeom prst="rect">
              <a:avLst/>
            </a:prstGeom>
            <a:ln w="12700" cap="flat">
              <a:noFill/>
              <a:miter lim="400000"/>
            </a:ln>
            <a:effectLst/>
          </p:spPr>
        </p:pic>
        <p:sp>
          <p:nvSpPr>
            <p:cNvPr id="1212" name="拉力环"/>
            <p:cNvSpPr txBox="1"/>
            <p:nvPr/>
          </p:nvSpPr>
          <p:spPr>
            <a:xfrm>
              <a:off x="788119" y="3297343"/>
              <a:ext cx="1711397"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800"/>
                </a:spcBef>
                <a:buClr>
                  <a:srgbClr val="3333CC"/>
                </a:buClr>
                <a:buFont typeface="Wingdings"/>
                <a:defRPr sz="2600">
                  <a:latin typeface="+mj-lt"/>
                  <a:ea typeface="+mj-ea"/>
                  <a:cs typeface="+mj-cs"/>
                  <a:sym typeface="微软雅黑"/>
                </a:defRPr>
              </a:lvl1pPr>
            </a:lstStyle>
            <a:p>
              <a:r>
                <a:t>拉力环</a:t>
              </a:r>
            </a:p>
          </p:txBody>
        </p:sp>
        <p:sp>
          <p:nvSpPr>
            <p:cNvPr id="1213" name="压力环"/>
            <p:cNvSpPr txBox="1"/>
            <p:nvPr/>
          </p:nvSpPr>
          <p:spPr>
            <a:xfrm>
              <a:off x="4311381" y="3297343"/>
              <a:ext cx="1659468"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800"/>
                </a:spcBef>
                <a:buClr>
                  <a:srgbClr val="3333CC"/>
                </a:buClr>
                <a:buFont typeface="Wingdings"/>
                <a:defRPr sz="2600">
                  <a:latin typeface="+mj-lt"/>
                  <a:ea typeface="+mj-ea"/>
                  <a:cs typeface="+mj-cs"/>
                  <a:sym typeface="微软雅黑"/>
                </a:defRPr>
              </a:lvl1pPr>
            </a:lstStyle>
            <a:p>
              <a:r>
                <a:t>压力环</a:t>
              </a:r>
            </a:p>
          </p:txBody>
        </p:sp>
      </p:grpSp>
      <p:sp>
        <p:nvSpPr>
          <p:cNvPr id="1215" name="柱环式传感器弹性元件的结构如下："/>
          <p:cNvSpPr txBox="1"/>
          <p:nvPr/>
        </p:nvSpPr>
        <p:spPr>
          <a:xfrm>
            <a:off x="1597377" y="2354862"/>
            <a:ext cx="819121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600"/>
              </a:spcBef>
              <a:buClr>
                <a:srgbClr val="3333CC"/>
              </a:buClr>
              <a:buFont typeface="Wingdings"/>
              <a:defRPr>
                <a:latin typeface="+mj-lt"/>
                <a:ea typeface="+mj-ea"/>
                <a:cs typeface="+mj-cs"/>
                <a:sym typeface="微软雅黑"/>
              </a:defRPr>
            </a:lvl1pPr>
          </a:lstStyle>
          <a:p>
            <a:r>
              <a:t>柱环式传感器弹性元件的结构如下：</a:t>
            </a:r>
          </a:p>
        </p:txBody>
      </p:sp>
      <p:sp>
        <p:nvSpPr>
          <p:cNvPr id="1216" name="特点：环式常用于测几十千克以上的大载荷，与柱式相比，它的特点是应力分布变化大，且有正有负，便于接成差动电桥。"/>
          <p:cNvSpPr txBox="1"/>
          <p:nvPr/>
        </p:nvSpPr>
        <p:spPr>
          <a:xfrm>
            <a:off x="1505937" y="7272301"/>
            <a:ext cx="1044448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solidFill>
                  <a:srgbClr val="CC0099"/>
                </a:solidFill>
                <a:latin typeface="+mj-lt"/>
                <a:ea typeface="+mj-ea"/>
                <a:cs typeface="+mj-cs"/>
                <a:sym typeface="微软雅黑"/>
              </a:defRPr>
            </a:pPr>
            <a:r>
              <a:t>特点：</a:t>
            </a:r>
            <a:r>
              <a:rPr>
                <a:solidFill>
                  <a:srgbClr val="000000"/>
                </a:solidFill>
              </a:rPr>
              <a:t>环式常用于测几十千克以上的大载荷，与柱式相比，它的特点是应力分布变化大，且有正有负，便于接成差动电桥。</a:t>
            </a:r>
          </a:p>
        </p:txBody>
      </p:sp>
      <p:sp>
        <p:nvSpPr>
          <p:cNvPr id="1217"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61</a:t>
            </a:fld>
            <a:endParaRPr lang="zh-CN" altLang="en-US"/>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9" name="C:\Users\Administrator\AppData\Roaming\Tencent\Users\1659041496\QQ\WinTemp\RichOle\AO2PTP3HPPZ`N2`O~AT_4GH.png" descr="C:\Users\Administrator\AppData\Roaming\Tencent\Users\1659041496\QQ\WinTemp\RichOle\AO2PTP3HPPZ`N2`O~AT_4GH.png"/>
          <p:cNvPicPr>
            <a:picLocks noChangeAspect="1"/>
          </p:cNvPicPr>
          <p:nvPr/>
        </p:nvPicPr>
        <p:blipFill>
          <a:blip r:embed="rId2">
            <a:extLst/>
          </a:blip>
          <a:srcRect r="55915" b="6993"/>
          <a:stretch>
            <a:fillRect/>
          </a:stretch>
        </p:blipFill>
        <p:spPr>
          <a:xfrm>
            <a:off x="923232" y="2106414"/>
            <a:ext cx="3947492" cy="6098038"/>
          </a:xfrm>
          <a:prstGeom prst="rect">
            <a:avLst/>
          </a:prstGeom>
          <a:ln w="12700">
            <a:miter lim="400000"/>
          </a:ln>
        </p:spPr>
      </p:pic>
      <p:sp>
        <p:nvSpPr>
          <p:cNvPr id="1220" name="轮辐式测力传感器"/>
          <p:cNvSpPr txBox="1"/>
          <p:nvPr/>
        </p:nvSpPr>
        <p:spPr>
          <a:xfrm>
            <a:off x="5133480" y="1173056"/>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vl1pPr>
          </a:lstStyle>
          <a:p>
            <a:r>
              <a:rPr dirty="0" err="1"/>
              <a:t>轮辐式测力传感器</a:t>
            </a:r>
            <a:endParaRPr dirty="0"/>
          </a:p>
        </p:txBody>
      </p:sp>
      <p:pic>
        <p:nvPicPr>
          <p:cNvPr id="1221" name="timg.jpeg" descr="timg.jpeg"/>
          <p:cNvPicPr>
            <a:picLocks noChangeAspect="1"/>
          </p:cNvPicPr>
          <p:nvPr/>
        </p:nvPicPr>
        <p:blipFill>
          <a:blip r:embed="rId3">
            <a:extLst/>
          </a:blip>
          <a:srcRect l="9763" t="16137" r="18195" b="19855"/>
          <a:stretch>
            <a:fillRect/>
          </a:stretch>
        </p:blipFill>
        <p:spPr>
          <a:xfrm>
            <a:off x="9150543" y="5804828"/>
            <a:ext cx="3164683" cy="1870371"/>
          </a:xfrm>
          <a:custGeom>
            <a:avLst/>
            <a:gdLst/>
            <a:ahLst/>
            <a:cxnLst>
              <a:cxn ang="0">
                <a:pos x="wd2" y="hd2"/>
              </a:cxn>
              <a:cxn ang="5400000">
                <a:pos x="wd2" y="hd2"/>
              </a:cxn>
              <a:cxn ang="10800000">
                <a:pos x="wd2" y="hd2"/>
              </a:cxn>
              <a:cxn ang="16200000">
                <a:pos x="wd2" y="hd2"/>
              </a:cxn>
            </a:cxnLst>
            <a:rect l="0" t="0" r="r" b="b"/>
            <a:pathLst>
              <a:path w="21600" h="21530" extrusionOk="0">
                <a:moveTo>
                  <a:pt x="15451" y="5"/>
                </a:moveTo>
                <a:cubicBezTo>
                  <a:pt x="15441" y="-12"/>
                  <a:pt x="15323" y="16"/>
                  <a:pt x="15188" y="69"/>
                </a:cubicBezTo>
                <a:cubicBezTo>
                  <a:pt x="15038" y="128"/>
                  <a:pt x="14804" y="153"/>
                  <a:pt x="14587" y="128"/>
                </a:cubicBezTo>
                <a:cubicBezTo>
                  <a:pt x="14282" y="94"/>
                  <a:pt x="14224" y="106"/>
                  <a:pt x="14175" y="220"/>
                </a:cubicBezTo>
                <a:cubicBezTo>
                  <a:pt x="14133" y="316"/>
                  <a:pt x="14082" y="339"/>
                  <a:pt x="13986" y="307"/>
                </a:cubicBezTo>
                <a:cubicBezTo>
                  <a:pt x="13907" y="280"/>
                  <a:pt x="13801" y="306"/>
                  <a:pt x="13728" y="370"/>
                </a:cubicBezTo>
                <a:cubicBezTo>
                  <a:pt x="13659" y="431"/>
                  <a:pt x="13483" y="476"/>
                  <a:pt x="13327" y="476"/>
                </a:cubicBezTo>
                <a:cubicBezTo>
                  <a:pt x="13121" y="476"/>
                  <a:pt x="13043" y="507"/>
                  <a:pt x="13024" y="590"/>
                </a:cubicBezTo>
                <a:cubicBezTo>
                  <a:pt x="13010" y="651"/>
                  <a:pt x="12952" y="702"/>
                  <a:pt x="12897" y="704"/>
                </a:cubicBezTo>
                <a:cubicBezTo>
                  <a:pt x="12593" y="714"/>
                  <a:pt x="12244" y="797"/>
                  <a:pt x="12265" y="855"/>
                </a:cubicBezTo>
                <a:cubicBezTo>
                  <a:pt x="12306" y="965"/>
                  <a:pt x="11988" y="1145"/>
                  <a:pt x="11829" y="1101"/>
                </a:cubicBezTo>
                <a:cubicBezTo>
                  <a:pt x="11711" y="1069"/>
                  <a:pt x="11662" y="1097"/>
                  <a:pt x="11575" y="1252"/>
                </a:cubicBezTo>
                <a:cubicBezTo>
                  <a:pt x="11515" y="1358"/>
                  <a:pt x="11440" y="1448"/>
                  <a:pt x="11409" y="1449"/>
                </a:cubicBezTo>
                <a:cubicBezTo>
                  <a:pt x="11379" y="1449"/>
                  <a:pt x="11310" y="1488"/>
                  <a:pt x="11255" y="1535"/>
                </a:cubicBezTo>
                <a:cubicBezTo>
                  <a:pt x="11201" y="1583"/>
                  <a:pt x="11121" y="1651"/>
                  <a:pt x="11079" y="1686"/>
                </a:cubicBezTo>
                <a:cubicBezTo>
                  <a:pt x="11037" y="1721"/>
                  <a:pt x="10903" y="1746"/>
                  <a:pt x="10784" y="1746"/>
                </a:cubicBezTo>
                <a:cubicBezTo>
                  <a:pt x="10604" y="1746"/>
                  <a:pt x="10562" y="1773"/>
                  <a:pt x="10543" y="1896"/>
                </a:cubicBezTo>
                <a:cubicBezTo>
                  <a:pt x="10529" y="1985"/>
                  <a:pt x="10483" y="2047"/>
                  <a:pt x="10429" y="2047"/>
                </a:cubicBezTo>
                <a:cubicBezTo>
                  <a:pt x="10378" y="2047"/>
                  <a:pt x="10305" y="2129"/>
                  <a:pt x="10266" y="2230"/>
                </a:cubicBezTo>
                <a:cubicBezTo>
                  <a:pt x="10221" y="2347"/>
                  <a:pt x="10143" y="2421"/>
                  <a:pt x="10052" y="2435"/>
                </a:cubicBezTo>
                <a:cubicBezTo>
                  <a:pt x="9967" y="2449"/>
                  <a:pt x="9918" y="2497"/>
                  <a:pt x="9925" y="2554"/>
                </a:cubicBezTo>
                <a:cubicBezTo>
                  <a:pt x="9931" y="2606"/>
                  <a:pt x="9886" y="2681"/>
                  <a:pt x="9828" y="2719"/>
                </a:cubicBezTo>
                <a:cubicBezTo>
                  <a:pt x="9769" y="2756"/>
                  <a:pt x="9708" y="2821"/>
                  <a:pt x="9692" y="2865"/>
                </a:cubicBezTo>
                <a:cubicBezTo>
                  <a:pt x="9676" y="2909"/>
                  <a:pt x="9645" y="2928"/>
                  <a:pt x="9624" y="2906"/>
                </a:cubicBezTo>
                <a:cubicBezTo>
                  <a:pt x="9603" y="2884"/>
                  <a:pt x="9575" y="2901"/>
                  <a:pt x="9559" y="2943"/>
                </a:cubicBezTo>
                <a:cubicBezTo>
                  <a:pt x="9544" y="2984"/>
                  <a:pt x="9493" y="3020"/>
                  <a:pt x="9446" y="3020"/>
                </a:cubicBezTo>
                <a:cubicBezTo>
                  <a:pt x="9398" y="3020"/>
                  <a:pt x="9359" y="3046"/>
                  <a:pt x="9359" y="3080"/>
                </a:cubicBezTo>
                <a:cubicBezTo>
                  <a:pt x="9359" y="3179"/>
                  <a:pt x="8886" y="3989"/>
                  <a:pt x="8828" y="3989"/>
                </a:cubicBezTo>
                <a:cubicBezTo>
                  <a:pt x="8799" y="3989"/>
                  <a:pt x="8787" y="4021"/>
                  <a:pt x="8801" y="4057"/>
                </a:cubicBezTo>
                <a:cubicBezTo>
                  <a:pt x="8814" y="4094"/>
                  <a:pt x="8775" y="4177"/>
                  <a:pt x="8714" y="4245"/>
                </a:cubicBezTo>
                <a:cubicBezTo>
                  <a:pt x="8646" y="4320"/>
                  <a:pt x="8603" y="4436"/>
                  <a:pt x="8603" y="4551"/>
                </a:cubicBezTo>
                <a:cubicBezTo>
                  <a:pt x="8603" y="4652"/>
                  <a:pt x="8565" y="4806"/>
                  <a:pt x="8516" y="4889"/>
                </a:cubicBezTo>
                <a:cubicBezTo>
                  <a:pt x="8468" y="4971"/>
                  <a:pt x="8427" y="5117"/>
                  <a:pt x="8427" y="5218"/>
                </a:cubicBezTo>
                <a:cubicBezTo>
                  <a:pt x="8427" y="5318"/>
                  <a:pt x="8406" y="5425"/>
                  <a:pt x="8381" y="5451"/>
                </a:cubicBezTo>
                <a:cubicBezTo>
                  <a:pt x="8356" y="5476"/>
                  <a:pt x="8350" y="5529"/>
                  <a:pt x="8365" y="5569"/>
                </a:cubicBezTo>
                <a:cubicBezTo>
                  <a:pt x="8379" y="5609"/>
                  <a:pt x="8358" y="5724"/>
                  <a:pt x="8319" y="5825"/>
                </a:cubicBezTo>
                <a:cubicBezTo>
                  <a:pt x="8221" y="6077"/>
                  <a:pt x="8198" y="6603"/>
                  <a:pt x="8275" y="6807"/>
                </a:cubicBezTo>
                <a:cubicBezTo>
                  <a:pt x="8310" y="6898"/>
                  <a:pt x="8339" y="7135"/>
                  <a:pt x="8343" y="7333"/>
                </a:cubicBezTo>
                <a:cubicBezTo>
                  <a:pt x="8347" y="7530"/>
                  <a:pt x="8370" y="7729"/>
                  <a:pt x="8392" y="7776"/>
                </a:cubicBezTo>
                <a:cubicBezTo>
                  <a:pt x="8414" y="7823"/>
                  <a:pt x="8431" y="8061"/>
                  <a:pt x="8433" y="8301"/>
                </a:cubicBezTo>
                <a:cubicBezTo>
                  <a:pt x="8434" y="8542"/>
                  <a:pt x="8455" y="8774"/>
                  <a:pt x="8479" y="8822"/>
                </a:cubicBezTo>
                <a:cubicBezTo>
                  <a:pt x="8502" y="8870"/>
                  <a:pt x="8522" y="9092"/>
                  <a:pt x="8525" y="9311"/>
                </a:cubicBezTo>
                <a:cubicBezTo>
                  <a:pt x="8527" y="9530"/>
                  <a:pt x="8544" y="9740"/>
                  <a:pt x="8563" y="9782"/>
                </a:cubicBezTo>
                <a:cubicBezTo>
                  <a:pt x="8581" y="9823"/>
                  <a:pt x="8608" y="9998"/>
                  <a:pt x="8625" y="10170"/>
                </a:cubicBezTo>
                <a:cubicBezTo>
                  <a:pt x="8667" y="10600"/>
                  <a:pt x="8600" y="10791"/>
                  <a:pt x="8405" y="10791"/>
                </a:cubicBezTo>
                <a:cubicBezTo>
                  <a:pt x="8299" y="10791"/>
                  <a:pt x="8238" y="10837"/>
                  <a:pt x="8205" y="10942"/>
                </a:cubicBezTo>
                <a:cubicBezTo>
                  <a:pt x="8179" y="11024"/>
                  <a:pt x="8131" y="11093"/>
                  <a:pt x="8097" y="11093"/>
                </a:cubicBezTo>
                <a:cubicBezTo>
                  <a:pt x="8057" y="11093"/>
                  <a:pt x="8030" y="11192"/>
                  <a:pt x="8021" y="11371"/>
                </a:cubicBezTo>
                <a:cubicBezTo>
                  <a:pt x="8007" y="11649"/>
                  <a:pt x="8004" y="11651"/>
                  <a:pt x="7828" y="11627"/>
                </a:cubicBezTo>
                <a:cubicBezTo>
                  <a:pt x="7731" y="11614"/>
                  <a:pt x="7626" y="11570"/>
                  <a:pt x="7595" y="11527"/>
                </a:cubicBezTo>
                <a:cubicBezTo>
                  <a:pt x="7472" y="11354"/>
                  <a:pt x="6812" y="12117"/>
                  <a:pt x="6642" y="12628"/>
                </a:cubicBezTo>
                <a:cubicBezTo>
                  <a:pt x="6621" y="12691"/>
                  <a:pt x="6541" y="12737"/>
                  <a:pt x="6452" y="12737"/>
                </a:cubicBezTo>
                <a:cubicBezTo>
                  <a:pt x="6345" y="12737"/>
                  <a:pt x="6298" y="12771"/>
                  <a:pt x="6298" y="12852"/>
                </a:cubicBezTo>
                <a:cubicBezTo>
                  <a:pt x="6298" y="12914"/>
                  <a:pt x="6254" y="12994"/>
                  <a:pt x="6198" y="13030"/>
                </a:cubicBezTo>
                <a:cubicBezTo>
                  <a:pt x="6142" y="13066"/>
                  <a:pt x="6037" y="13231"/>
                  <a:pt x="5967" y="13400"/>
                </a:cubicBezTo>
                <a:cubicBezTo>
                  <a:pt x="5898" y="13568"/>
                  <a:pt x="5817" y="13706"/>
                  <a:pt x="5783" y="13706"/>
                </a:cubicBezTo>
                <a:cubicBezTo>
                  <a:pt x="5750" y="13706"/>
                  <a:pt x="5721" y="13768"/>
                  <a:pt x="5721" y="13843"/>
                </a:cubicBezTo>
                <a:cubicBezTo>
                  <a:pt x="5721" y="13918"/>
                  <a:pt x="5706" y="14004"/>
                  <a:pt x="5688" y="14035"/>
                </a:cubicBezTo>
                <a:cubicBezTo>
                  <a:pt x="5671" y="14065"/>
                  <a:pt x="5656" y="14147"/>
                  <a:pt x="5656" y="14213"/>
                </a:cubicBezTo>
                <a:cubicBezTo>
                  <a:pt x="5656" y="14281"/>
                  <a:pt x="5553" y="14417"/>
                  <a:pt x="5420" y="14533"/>
                </a:cubicBezTo>
                <a:cubicBezTo>
                  <a:pt x="5292" y="14645"/>
                  <a:pt x="5159" y="14779"/>
                  <a:pt x="5122" y="14830"/>
                </a:cubicBezTo>
                <a:cubicBezTo>
                  <a:pt x="5086" y="14880"/>
                  <a:pt x="5057" y="14895"/>
                  <a:pt x="5057" y="14862"/>
                </a:cubicBezTo>
                <a:cubicBezTo>
                  <a:pt x="5057" y="14828"/>
                  <a:pt x="5032" y="14840"/>
                  <a:pt x="5003" y="14889"/>
                </a:cubicBezTo>
                <a:cubicBezTo>
                  <a:pt x="4974" y="14938"/>
                  <a:pt x="4917" y="14980"/>
                  <a:pt x="4876" y="14980"/>
                </a:cubicBezTo>
                <a:cubicBezTo>
                  <a:pt x="4835" y="14980"/>
                  <a:pt x="4788" y="15030"/>
                  <a:pt x="4773" y="15095"/>
                </a:cubicBezTo>
                <a:cubicBezTo>
                  <a:pt x="4755" y="15173"/>
                  <a:pt x="4717" y="15195"/>
                  <a:pt x="4656" y="15163"/>
                </a:cubicBezTo>
                <a:cubicBezTo>
                  <a:pt x="4595" y="15130"/>
                  <a:pt x="4569" y="15145"/>
                  <a:pt x="4578" y="15213"/>
                </a:cubicBezTo>
                <a:cubicBezTo>
                  <a:pt x="4585" y="15272"/>
                  <a:pt x="4556" y="15308"/>
                  <a:pt x="4505" y="15300"/>
                </a:cubicBezTo>
                <a:cubicBezTo>
                  <a:pt x="4457" y="15293"/>
                  <a:pt x="4394" y="15346"/>
                  <a:pt x="4364" y="15414"/>
                </a:cubicBezTo>
                <a:cubicBezTo>
                  <a:pt x="4334" y="15483"/>
                  <a:pt x="4292" y="15543"/>
                  <a:pt x="4272" y="15547"/>
                </a:cubicBezTo>
                <a:cubicBezTo>
                  <a:pt x="4192" y="15560"/>
                  <a:pt x="3999" y="15722"/>
                  <a:pt x="3971" y="15798"/>
                </a:cubicBezTo>
                <a:cubicBezTo>
                  <a:pt x="3955" y="15843"/>
                  <a:pt x="3924" y="15861"/>
                  <a:pt x="3903" y="15839"/>
                </a:cubicBezTo>
                <a:cubicBezTo>
                  <a:pt x="3882" y="15817"/>
                  <a:pt x="3851" y="15834"/>
                  <a:pt x="3836" y="15876"/>
                </a:cubicBezTo>
                <a:cubicBezTo>
                  <a:pt x="3820" y="15918"/>
                  <a:pt x="3769" y="15949"/>
                  <a:pt x="3722" y="15949"/>
                </a:cubicBezTo>
                <a:cubicBezTo>
                  <a:pt x="3675" y="15949"/>
                  <a:pt x="3638" y="15982"/>
                  <a:pt x="3638" y="16022"/>
                </a:cubicBezTo>
                <a:cubicBezTo>
                  <a:pt x="3638" y="16133"/>
                  <a:pt x="3386" y="16329"/>
                  <a:pt x="3307" y="16278"/>
                </a:cubicBezTo>
                <a:cubicBezTo>
                  <a:pt x="3269" y="16253"/>
                  <a:pt x="3237" y="16270"/>
                  <a:pt x="3237" y="16314"/>
                </a:cubicBezTo>
                <a:cubicBezTo>
                  <a:pt x="3237" y="16397"/>
                  <a:pt x="2638" y="16922"/>
                  <a:pt x="2544" y="16922"/>
                </a:cubicBezTo>
                <a:cubicBezTo>
                  <a:pt x="2516" y="16922"/>
                  <a:pt x="2480" y="16975"/>
                  <a:pt x="2465" y="17041"/>
                </a:cubicBezTo>
                <a:cubicBezTo>
                  <a:pt x="2450" y="17107"/>
                  <a:pt x="2410" y="17145"/>
                  <a:pt x="2376" y="17123"/>
                </a:cubicBezTo>
                <a:cubicBezTo>
                  <a:pt x="2341" y="17101"/>
                  <a:pt x="2303" y="17130"/>
                  <a:pt x="2289" y="17192"/>
                </a:cubicBezTo>
                <a:cubicBezTo>
                  <a:pt x="2272" y="17268"/>
                  <a:pt x="2231" y="17290"/>
                  <a:pt x="2167" y="17256"/>
                </a:cubicBezTo>
                <a:cubicBezTo>
                  <a:pt x="2106" y="17223"/>
                  <a:pt x="2083" y="17232"/>
                  <a:pt x="2102" y="17283"/>
                </a:cubicBezTo>
                <a:cubicBezTo>
                  <a:pt x="2118" y="17327"/>
                  <a:pt x="2058" y="17414"/>
                  <a:pt x="1964" y="17484"/>
                </a:cubicBezTo>
                <a:cubicBezTo>
                  <a:pt x="1872" y="17552"/>
                  <a:pt x="1717" y="17670"/>
                  <a:pt x="1620" y="17744"/>
                </a:cubicBezTo>
                <a:cubicBezTo>
                  <a:pt x="1522" y="17818"/>
                  <a:pt x="1413" y="17898"/>
                  <a:pt x="1376" y="17923"/>
                </a:cubicBezTo>
                <a:cubicBezTo>
                  <a:pt x="1339" y="17947"/>
                  <a:pt x="1249" y="18030"/>
                  <a:pt x="1176" y="18105"/>
                </a:cubicBezTo>
                <a:cubicBezTo>
                  <a:pt x="1102" y="18181"/>
                  <a:pt x="1019" y="18232"/>
                  <a:pt x="991" y="18215"/>
                </a:cubicBezTo>
                <a:cubicBezTo>
                  <a:pt x="964" y="18198"/>
                  <a:pt x="931" y="18238"/>
                  <a:pt x="916" y="18306"/>
                </a:cubicBezTo>
                <a:cubicBezTo>
                  <a:pt x="899" y="18380"/>
                  <a:pt x="859" y="18415"/>
                  <a:pt x="818" y="18389"/>
                </a:cubicBezTo>
                <a:cubicBezTo>
                  <a:pt x="779" y="18363"/>
                  <a:pt x="762" y="18373"/>
                  <a:pt x="777" y="18416"/>
                </a:cubicBezTo>
                <a:cubicBezTo>
                  <a:pt x="792" y="18457"/>
                  <a:pt x="767" y="18511"/>
                  <a:pt x="723" y="18535"/>
                </a:cubicBezTo>
                <a:cubicBezTo>
                  <a:pt x="679" y="18558"/>
                  <a:pt x="565" y="18643"/>
                  <a:pt x="471" y="18722"/>
                </a:cubicBezTo>
                <a:cubicBezTo>
                  <a:pt x="378" y="18801"/>
                  <a:pt x="286" y="18864"/>
                  <a:pt x="265" y="18864"/>
                </a:cubicBezTo>
                <a:cubicBezTo>
                  <a:pt x="199" y="18864"/>
                  <a:pt x="0" y="19212"/>
                  <a:pt x="0" y="19330"/>
                </a:cubicBezTo>
                <a:cubicBezTo>
                  <a:pt x="0" y="19392"/>
                  <a:pt x="30" y="19486"/>
                  <a:pt x="65" y="19535"/>
                </a:cubicBezTo>
                <a:cubicBezTo>
                  <a:pt x="100" y="19584"/>
                  <a:pt x="139" y="19719"/>
                  <a:pt x="154" y="19837"/>
                </a:cubicBezTo>
                <a:cubicBezTo>
                  <a:pt x="170" y="19954"/>
                  <a:pt x="212" y="20091"/>
                  <a:pt x="249" y="20143"/>
                </a:cubicBezTo>
                <a:cubicBezTo>
                  <a:pt x="325" y="20249"/>
                  <a:pt x="577" y="21146"/>
                  <a:pt x="577" y="21312"/>
                </a:cubicBezTo>
                <a:cubicBezTo>
                  <a:pt x="577" y="21380"/>
                  <a:pt x="602" y="21404"/>
                  <a:pt x="645" y="21376"/>
                </a:cubicBezTo>
                <a:cubicBezTo>
                  <a:pt x="682" y="21352"/>
                  <a:pt x="722" y="21376"/>
                  <a:pt x="734" y="21427"/>
                </a:cubicBezTo>
                <a:cubicBezTo>
                  <a:pt x="771" y="21588"/>
                  <a:pt x="1022" y="21556"/>
                  <a:pt x="1249" y="21363"/>
                </a:cubicBezTo>
                <a:cubicBezTo>
                  <a:pt x="1369" y="21260"/>
                  <a:pt x="1490" y="21202"/>
                  <a:pt x="1517" y="21230"/>
                </a:cubicBezTo>
                <a:cubicBezTo>
                  <a:pt x="1546" y="21260"/>
                  <a:pt x="1553" y="21245"/>
                  <a:pt x="1536" y="21198"/>
                </a:cubicBezTo>
                <a:cubicBezTo>
                  <a:pt x="1506" y="21118"/>
                  <a:pt x="1719" y="20898"/>
                  <a:pt x="1880" y="20842"/>
                </a:cubicBezTo>
                <a:cubicBezTo>
                  <a:pt x="1926" y="20826"/>
                  <a:pt x="2008" y="20750"/>
                  <a:pt x="2059" y="20673"/>
                </a:cubicBezTo>
                <a:cubicBezTo>
                  <a:pt x="2164" y="20514"/>
                  <a:pt x="2303" y="20407"/>
                  <a:pt x="2378" y="20426"/>
                </a:cubicBezTo>
                <a:cubicBezTo>
                  <a:pt x="2406" y="20433"/>
                  <a:pt x="2442" y="20383"/>
                  <a:pt x="2457" y="20316"/>
                </a:cubicBezTo>
                <a:cubicBezTo>
                  <a:pt x="2472" y="20250"/>
                  <a:pt x="2512" y="20212"/>
                  <a:pt x="2546" y="20234"/>
                </a:cubicBezTo>
                <a:cubicBezTo>
                  <a:pt x="2581" y="20256"/>
                  <a:pt x="2620" y="20229"/>
                  <a:pt x="2633" y="20170"/>
                </a:cubicBezTo>
                <a:cubicBezTo>
                  <a:pt x="2646" y="20111"/>
                  <a:pt x="2685" y="20061"/>
                  <a:pt x="2720" y="20061"/>
                </a:cubicBezTo>
                <a:cubicBezTo>
                  <a:pt x="2754" y="20061"/>
                  <a:pt x="2809" y="20012"/>
                  <a:pt x="2839" y="19951"/>
                </a:cubicBezTo>
                <a:cubicBezTo>
                  <a:pt x="2869" y="19890"/>
                  <a:pt x="2908" y="19857"/>
                  <a:pt x="2928" y="19878"/>
                </a:cubicBezTo>
                <a:cubicBezTo>
                  <a:pt x="2948" y="19899"/>
                  <a:pt x="2978" y="19879"/>
                  <a:pt x="2993" y="19837"/>
                </a:cubicBezTo>
                <a:cubicBezTo>
                  <a:pt x="3009" y="19795"/>
                  <a:pt x="3057" y="19764"/>
                  <a:pt x="3102" y="19764"/>
                </a:cubicBezTo>
                <a:cubicBezTo>
                  <a:pt x="3146" y="19764"/>
                  <a:pt x="3195" y="19706"/>
                  <a:pt x="3210" y="19640"/>
                </a:cubicBezTo>
                <a:cubicBezTo>
                  <a:pt x="3225" y="19574"/>
                  <a:pt x="3268" y="19540"/>
                  <a:pt x="3302" y="19563"/>
                </a:cubicBezTo>
                <a:cubicBezTo>
                  <a:pt x="3336" y="19585"/>
                  <a:pt x="3375" y="19551"/>
                  <a:pt x="3389" y="19490"/>
                </a:cubicBezTo>
                <a:cubicBezTo>
                  <a:pt x="3406" y="19415"/>
                  <a:pt x="3446" y="19394"/>
                  <a:pt x="3505" y="19426"/>
                </a:cubicBezTo>
                <a:cubicBezTo>
                  <a:pt x="3567" y="19459"/>
                  <a:pt x="3592" y="19443"/>
                  <a:pt x="3584" y="19375"/>
                </a:cubicBezTo>
                <a:cubicBezTo>
                  <a:pt x="3577" y="19321"/>
                  <a:pt x="3604" y="19275"/>
                  <a:pt x="3646" y="19275"/>
                </a:cubicBezTo>
                <a:cubicBezTo>
                  <a:pt x="3688" y="19274"/>
                  <a:pt x="3746" y="19234"/>
                  <a:pt x="3776" y="19183"/>
                </a:cubicBezTo>
                <a:cubicBezTo>
                  <a:pt x="3806" y="19133"/>
                  <a:pt x="3858" y="19087"/>
                  <a:pt x="3890" y="19087"/>
                </a:cubicBezTo>
                <a:cubicBezTo>
                  <a:pt x="3922" y="19087"/>
                  <a:pt x="3947" y="19054"/>
                  <a:pt x="3947" y="19014"/>
                </a:cubicBezTo>
                <a:cubicBezTo>
                  <a:pt x="3947" y="18974"/>
                  <a:pt x="4006" y="18891"/>
                  <a:pt x="4079" y="18827"/>
                </a:cubicBezTo>
                <a:cubicBezTo>
                  <a:pt x="4153" y="18763"/>
                  <a:pt x="4212" y="18735"/>
                  <a:pt x="4212" y="18763"/>
                </a:cubicBezTo>
                <a:cubicBezTo>
                  <a:pt x="4212" y="18791"/>
                  <a:pt x="4248" y="18762"/>
                  <a:pt x="4291" y="18699"/>
                </a:cubicBezTo>
                <a:cubicBezTo>
                  <a:pt x="4392" y="18549"/>
                  <a:pt x="5144" y="17881"/>
                  <a:pt x="5144" y="17941"/>
                </a:cubicBezTo>
                <a:cubicBezTo>
                  <a:pt x="5144" y="17966"/>
                  <a:pt x="5215" y="17898"/>
                  <a:pt x="5298" y="17790"/>
                </a:cubicBezTo>
                <a:cubicBezTo>
                  <a:pt x="5382" y="17682"/>
                  <a:pt x="5478" y="17594"/>
                  <a:pt x="5515" y="17594"/>
                </a:cubicBezTo>
                <a:cubicBezTo>
                  <a:pt x="5552" y="17594"/>
                  <a:pt x="5595" y="17562"/>
                  <a:pt x="5610" y="17521"/>
                </a:cubicBezTo>
                <a:cubicBezTo>
                  <a:pt x="5625" y="17479"/>
                  <a:pt x="5657" y="17462"/>
                  <a:pt x="5678" y="17484"/>
                </a:cubicBezTo>
                <a:cubicBezTo>
                  <a:pt x="5699" y="17506"/>
                  <a:pt x="5768" y="17436"/>
                  <a:pt x="5832" y="17329"/>
                </a:cubicBezTo>
                <a:cubicBezTo>
                  <a:pt x="5897" y="17220"/>
                  <a:pt x="5975" y="17150"/>
                  <a:pt x="6011" y="17173"/>
                </a:cubicBezTo>
                <a:cubicBezTo>
                  <a:pt x="6046" y="17196"/>
                  <a:pt x="6076" y="17184"/>
                  <a:pt x="6076" y="17146"/>
                </a:cubicBezTo>
                <a:cubicBezTo>
                  <a:pt x="6076" y="17108"/>
                  <a:pt x="6147" y="17020"/>
                  <a:pt x="6236" y="16949"/>
                </a:cubicBezTo>
                <a:cubicBezTo>
                  <a:pt x="6393" y="16823"/>
                  <a:pt x="6398" y="16825"/>
                  <a:pt x="6474" y="16995"/>
                </a:cubicBezTo>
                <a:cubicBezTo>
                  <a:pt x="6544" y="17151"/>
                  <a:pt x="6584" y="17166"/>
                  <a:pt x="6880" y="17150"/>
                </a:cubicBezTo>
                <a:cubicBezTo>
                  <a:pt x="7280" y="17130"/>
                  <a:pt x="7353" y="17114"/>
                  <a:pt x="7495" y="17018"/>
                </a:cubicBezTo>
                <a:cubicBezTo>
                  <a:pt x="7610" y="16940"/>
                  <a:pt x="7666" y="16953"/>
                  <a:pt x="7842" y="17096"/>
                </a:cubicBezTo>
                <a:cubicBezTo>
                  <a:pt x="7929" y="17167"/>
                  <a:pt x="7958" y="17152"/>
                  <a:pt x="8021" y="17018"/>
                </a:cubicBezTo>
                <a:cubicBezTo>
                  <a:pt x="8088" y="16874"/>
                  <a:pt x="8404" y="16593"/>
                  <a:pt x="8563" y="16534"/>
                </a:cubicBezTo>
                <a:cubicBezTo>
                  <a:pt x="8598" y="16521"/>
                  <a:pt x="8650" y="16420"/>
                  <a:pt x="8679" y="16310"/>
                </a:cubicBezTo>
                <a:cubicBezTo>
                  <a:pt x="8708" y="16200"/>
                  <a:pt x="8785" y="16053"/>
                  <a:pt x="8850" y="15981"/>
                </a:cubicBezTo>
                <a:cubicBezTo>
                  <a:pt x="8951" y="15869"/>
                  <a:pt x="8987" y="15865"/>
                  <a:pt x="9118" y="15944"/>
                </a:cubicBezTo>
                <a:cubicBezTo>
                  <a:pt x="9255" y="16028"/>
                  <a:pt x="9306" y="16012"/>
                  <a:pt x="9627" y="15803"/>
                </a:cubicBezTo>
                <a:cubicBezTo>
                  <a:pt x="9823" y="15675"/>
                  <a:pt x="10007" y="15598"/>
                  <a:pt x="10036" y="15629"/>
                </a:cubicBezTo>
                <a:cubicBezTo>
                  <a:pt x="10065" y="15660"/>
                  <a:pt x="10121" y="15693"/>
                  <a:pt x="10158" y="15702"/>
                </a:cubicBezTo>
                <a:cubicBezTo>
                  <a:pt x="10195" y="15712"/>
                  <a:pt x="10258" y="15790"/>
                  <a:pt x="10302" y="15880"/>
                </a:cubicBezTo>
                <a:cubicBezTo>
                  <a:pt x="10345" y="15971"/>
                  <a:pt x="10391" y="16026"/>
                  <a:pt x="10405" y="16004"/>
                </a:cubicBezTo>
                <a:cubicBezTo>
                  <a:pt x="10418" y="15981"/>
                  <a:pt x="10624" y="16154"/>
                  <a:pt x="10860" y="16388"/>
                </a:cubicBezTo>
                <a:cubicBezTo>
                  <a:pt x="11375" y="16896"/>
                  <a:pt x="11503" y="16995"/>
                  <a:pt x="11642" y="16995"/>
                </a:cubicBezTo>
                <a:cubicBezTo>
                  <a:pt x="11701" y="16995"/>
                  <a:pt x="11760" y="17032"/>
                  <a:pt x="11775" y="17073"/>
                </a:cubicBezTo>
                <a:cubicBezTo>
                  <a:pt x="11790" y="17114"/>
                  <a:pt x="11869" y="17146"/>
                  <a:pt x="11949" y="17146"/>
                </a:cubicBezTo>
                <a:cubicBezTo>
                  <a:pt x="12028" y="17146"/>
                  <a:pt x="12106" y="17165"/>
                  <a:pt x="12122" y="17192"/>
                </a:cubicBezTo>
                <a:cubicBezTo>
                  <a:pt x="12138" y="17218"/>
                  <a:pt x="12246" y="17253"/>
                  <a:pt x="12363" y="17269"/>
                </a:cubicBezTo>
                <a:cubicBezTo>
                  <a:pt x="12479" y="17285"/>
                  <a:pt x="12595" y="17349"/>
                  <a:pt x="12620" y="17406"/>
                </a:cubicBezTo>
                <a:cubicBezTo>
                  <a:pt x="12685" y="17551"/>
                  <a:pt x="15032" y="17546"/>
                  <a:pt x="15234" y="17402"/>
                </a:cubicBezTo>
                <a:cubicBezTo>
                  <a:pt x="15406" y="17278"/>
                  <a:pt x="15654" y="17230"/>
                  <a:pt x="15684" y="17310"/>
                </a:cubicBezTo>
                <a:cubicBezTo>
                  <a:pt x="15697" y="17345"/>
                  <a:pt x="15751" y="17322"/>
                  <a:pt x="15803" y="17260"/>
                </a:cubicBezTo>
                <a:cubicBezTo>
                  <a:pt x="15856" y="17198"/>
                  <a:pt x="15971" y="17146"/>
                  <a:pt x="16058" y="17146"/>
                </a:cubicBezTo>
                <a:cubicBezTo>
                  <a:pt x="16145" y="17146"/>
                  <a:pt x="16238" y="17107"/>
                  <a:pt x="16266" y="17059"/>
                </a:cubicBezTo>
                <a:cubicBezTo>
                  <a:pt x="16295" y="17012"/>
                  <a:pt x="16379" y="16978"/>
                  <a:pt x="16453" y="16981"/>
                </a:cubicBezTo>
                <a:cubicBezTo>
                  <a:pt x="16527" y="16985"/>
                  <a:pt x="16599" y="16956"/>
                  <a:pt x="16613" y="16917"/>
                </a:cubicBezTo>
                <a:cubicBezTo>
                  <a:pt x="16627" y="16879"/>
                  <a:pt x="16715" y="16849"/>
                  <a:pt x="16808" y="16849"/>
                </a:cubicBezTo>
                <a:cubicBezTo>
                  <a:pt x="16911" y="16849"/>
                  <a:pt x="16986" y="16805"/>
                  <a:pt x="17000" y="16744"/>
                </a:cubicBezTo>
                <a:cubicBezTo>
                  <a:pt x="17015" y="16678"/>
                  <a:pt x="17139" y="16626"/>
                  <a:pt x="17350" y="16593"/>
                </a:cubicBezTo>
                <a:cubicBezTo>
                  <a:pt x="17637" y="16548"/>
                  <a:pt x="17764" y="16484"/>
                  <a:pt x="18062" y="16237"/>
                </a:cubicBezTo>
                <a:cubicBezTo>
                  <a:pt x="18105" y="16202"/>
                  <a:pt x="18182" y="16173"/>
                  <a:pt x="18236" y="16173"/>
                </a:cubicBezTo>
                <a:cubicBezTo>
                  <a:pt x="18289" y="16173"/>
                  <a:pt x="18370" y="16117"/>
                  <a:pt x="18414" y="16049"/>
                </a:cubicBezTo>
                <a:cubicBezTo>
                  <a:pt x="18459" y="15982"/>
                  <a:pt x="18593" y="15914"/>
                  <a:pt x="18715" y="15894"/>
                </a:cubicBezTo>
                <a:cubicBezTo>
                  <a:pt x="18837" y="15874"/>
                  <a:pt x="18928" y="15828"/>
                  <a:pt x="18916" y="15794"/>
                </a:cubicBezTo>
                <a:cubicBezTo>
                  <a:pt x="18885" y="15710"/>
                  <a:pt x="19043" y="15574"/>
                  <a:pt x="19170" y="15574"/>
                </a:cubicBezTo>
                <a:cubicBezTo>
                  <a:pt x="19227" y="15574"/>
                  <a:pt x="19296" y="15511"/>
                  <a:pt x="19325" y="15433"/>
                </a:cubicBezTo>
                <a:cubicBezTo>
                  <a:pt x="19354" y="15354"/>
                  <a:pt x="19445" y="15266"/>
                  <a:pt x="19525" y="15236"/>
                </a:cubicBezTo>
                <a:cubicBezTo>
                  <a:pt x="19605" y="15207"/>
                  <a:pt x="19755" y="15053"/>
                  <a:pt x="19858" y="14894"/>
                </a:cubicBezTo>
                <a:cubicBezTo>
                  <a:pt x="19967" y="14725"/>
                  <a:pt x="20091" y="14606"/>
                  <a:pt x="20153" y="14606"/>
                </a:cubicBezTo>
                <a:cubicBezTo>
                  <a:pt x="20223" y="14606"/>
                  <a:pt x="20268" y="14552"/>
                  <a:pt x="20284" y="14455"/>
                </a:cubicBezTo>
                <a:cubicBezTo>
                  <a:pt x="20296" y="14373"/>
                  <a:pt x="20335" y="14304"/>
                  <a:pt x="20370" y="14304"/>
                </a:cubicBezTo>
                <a:cubicBezTo>
                  <a:pt x="20405" y="14304"/>
                  <a:pt x="20456" y="14220"/>
                  <a:pt x="20484" y="14117"/>
                </a:cubicBezTo>
                <a:cubicBezTo>
                  <a:pt x="20512" y="14014"/>
                  <a:pt x="20563" y="13930"/>
                  <a:pt x="20600" y="13930"/>
                </a:cubicBezTo>
                <a:cubicBezTo>
                  <a:pt x="20638" y="13930"/>
                  <a:pt x="20663" y="13893"/>
                  <a:pt x="20657" y="13843"/>
                </a:cubicBezTo>
                <a:cubicBezTo>
                  <a:pt x="20651" y="13793"/>
                  <a:pt x="20691" y="13715"/>
                  <a:pt x="20744" y="13674"/>
                </a:cubicBezTo>
                <a:cubicBezTo>
                  <a:pt x="20797" y="13633"/>
                  <a:pt x="20861" y="13524"/>
                  <a:pt x="20888" y="13427"/>
                </a:cubicBezTo>
                <a:cubicBezTo>
                  <a:pt x="20914" y="13331"/>
                  <a:pt x="20955" y="13269"/>
                  <a:pt x="20980" y="13295"/>
                </a:cubicBezTo>
                <a:cubicBezTo>
                  <a:pt x="21004" y="13320"/>
                  <a:pt x="21023" y="13289"/>
                  <a:pt x="21023" y="13222"/>
                </a:cubicBezTo>
                <a:cubicBezTo>
                  <a:pt x="21023" y="13060"/>
                  <a:pt x="21268" y="12467"/>
                  <a:pt x="21359" y="12408"/>
                </a:cubicBezTo>
                <a:cubicBezTo>
                  <a:pt x="21409" y="12376"/>
                  <a:pt x="21425" y="12285"/>
                  <a:pt x="21416" y="12107"/>
                </a:cubicBezTo>
                <a:cubicBezTo>
                  <a:pt x="21409" y="11967"/>
                  <a:pt x="21427" y="11806"/>
                  <a:pt x="21456" y="11746"/>
                </a:cubicBezTo>
                <a:cubicBezTo>
                  <a:pt x="21486" y="11686"/>
                  <a:pt x="21502" y="11621"/>
                  <a:pt x="21489" y="11600"/>
                </a:cubicBezTo>
                <a:cubicBezTo>
                  <a:pt x="21476" y="11579"/>
                  <a:pt x="21495" y="11519"/>
                  <a:pt x="21532" y="11467"/>
                </a:cubicBezTo>
                <a:cubicBezTo>
                  <a:pt x="21585" y="11394"/>
                  <a:pt x="21600" y="11202"/>
                  <a:pt x="21600" y="10631"/>
                </a:cubicBezTo>
                <a:cubicBezTo>
                  <a:pt x="21600" y="10225"/>
                  <a:pt x="21580" y="9835"/>
                  <a:pt x="21557" y="9763"/>
                </a:cubicBezTo>
                <a:cubicBezTo>
                  <a:pt x="21453" y="9451"/>
                  <a:pt x="21389" y="8940"/>
                  <a:pt x="21410" y="8617"/>
                </a:cubicBezTo>
                <a:cubicBezTo>
                  <a:pt x="21426" y="8379"/>
                  <a:pt x="21408" y="8190"/>
                  <a:pt x="21356" y="8004"/>
                </a:cubicBezTo>
                <a:cubicBezTo>
                  <a:pt x="21313" y="7850"/>
                  <a:pt x="21279" y="7528"/>
                  <a:pt x="21275" y="7251"/>
                </a:cubicBezTo>
                <a:cubicBezTo>
                  <a:pt x="21271" y="6985"/>
                  <a:pt x="21253" y="6742"/>
                  <a:pt x="21234" y="6712"/>
                </a:cubicBezTo>
                <a:cubicBezTo>
                  <a:pt x="21216" y="6681"/>
                  <a:pt x="21202" y="6277"/>
                  <a:pt x="21202" y="5816"/>
                </a:cubicBezTo>
                <a:cubicBezTo>
                  <a:pt x="21202" y="5199"/>
                  <a:pt x="21184" y="4956"/>
                  <a:pt x="21139" y="4893"/>
                </a:cubicBezTo>
                <a:cubicBezTo>
                  <a:pt x="21105" y="4846"/>
                  <a:pt x="21085" y="4716"/>
                  <a:pt x="21093" y="4592"/>
                </a:cubicBezTo>
                <a:cubicBezTo>
                  <a:pt x="21102" y="4471"/>
                  <a:pt x="21090" y="4352"/>
                  <a:pt x="21066" y="4327"/>
                </a:cubicBezTo>
                <a:cubicBezTo>
                  <a:pt x="21043" y="4302"/>
                  <a:pt x="21023" y="4122"/>
                  <a:pt x="21023" y="3929"/>
                </a:cubicBezTo>
                <a:cubicBezTo>
                  <a:pt x="21023" y="3736"/>
                  <a:pt x="21000" y="3445"/>
                  <a:pt x="20972" y="3281"/>
                </a:cubicBezTo>
                <a:cubicBezTo>
                  <a:pt x="20943" y="3116"/>
                  <a:pt x="20922" y="2949"/>
                  <a:pt x="20928" y="2911"/>
                </a:cubicBezTo>
                <a:cubicBezTo>
                  <a:pt x="20946" y="2797"/>
                  <a:pt x="20833" y="2467"/>
                  <a:pt x="20722" y="2317"/>
                </a:cubicBezTo>
                <a:cubicBezTo>
                  <a:pt x="20666" y="2240"/>
                  <a:pt x="20629" y="2163"/>
                  <a:pt x="20641" y="2143"/>
                </a:cubicBezTo>
                <a:cubicBezTo>
                  <a:pt x="20653" y="2123"/>
                  <a:pt x="20603" y="2022"/>
                  <a:pt x="20530" y="1919"/>
                </a:cubicBezTo>
                <a:cubicBezTo>
                  <a:pt x="20457" y="1816"/>
                  <a:pt x="20385" y="1748"/>
                  <a:pt x="20370" y="1773"/>
                </a:cubicBezTo>
                <a:cubicBezTo>
                  <a:pt x="20325" y="1850"/>
                  <a:pt x="20228" y="1668"/>
                  <a:pt x="20254" y="1554"/>
                </a:cubicBezTo>
                <a:cubicBezTo>
                  <a:pt x="20276" y="1454"/>
                  <a:pt x="20203" y="1410"/>
                  <a:pt x="20061" y="1439"/>
                </a:cubicBezTo>
                <a:cubicBezTo>
                  <a:pt x="20033" y="1445"/>
                  <a:pt x="19974" y="1378"/>
                  <a:pt x="19929" y="1284"/>
                </a:cubicBezTo>
                <a:cubicBezTo>
                  <a:pt x="19837" y="1094"/>
                  <a:pt x="19619" y="903"/>
                  <a:pt x="19560" y="964"/>
                </a:cubicBezTo>
                <a:cubicBezTo>
                  <a:pt x="19539" y="986"/>
                  <a:pt x="19504" y="957"/>
                  <a:pt x="19484" y="900"/>
                </a:cubicBezTo>
                <a:cubicBezTo>
                  <a:pt x="19465" y="844"/>
                  <a:pt x="19352" y="780"/>
                  <a:pt x="19235" y="759"/>
                </a:cubicBezTo>
                <a:cubicBezTo>
                  <a:pt x="19118" y="737"/>
                  <a:pt x="18989" y="665"/>
                  <a:pt x="18945" y="599"/>
                </a:cubicBezTo>
                <a:cubicBezTo>
                  <a:pt x="18899" y="529"/>
                  <a:pt x="18788" y="476"/>
                  <a:pt x="18683" y="476"/>
                </a:cubicBezTo>
                <a:cubicBezTo>
                  <a:pt x="18582" y="476"/>
                  <a:pt x="18490" y="448"/>
                  <a:pt x="18477" y="412"/>
                </a:cubicBezTo>
                <a:cubicBezTo>
                  <a:pt x="18464" y="376"/>
                  <a:pt x="18399" y="348"/>
                  <a:pt x="18333" y="348"/>
                </a:cubicBezTo>
                <a:cubicBezTo>
                  <a:pt x="18268" y="348"/>
                  <a:pt x="18189" y="288"/>
                  <a:pt x="18157" y="215"/>
                </a:cubicBezTo>
                <a:cubicBezTo>
                  <a:pt x="18108" y="102"/>
                  <a:pt x="18053" y="86"/>
                  <a:pt x="17783" y="124"/>
                </a:cubicBezTo>
                <a:cubicBezTo>
                  <a:pt x="17591" y="151"/>
                  <a:pt x="17422" y="138"/>
                  <a:pt x="17350" y="87"/>
                </a:cubicBezTo>
                <a:cubicBezTo>
                  <a:pt x="17285" y="42"/>
                  <a:pt x="17212" y="12"/>
                  <a:pt x="17187" y="23"/>
                </a:cubicBezTo>
                <a:cubicBezTo>
                  <a:pt x="17116" y="56"/>
                  <a:pt x="15471" y="39"/>
                  <a:pt x="15451" y="5"/>
                </a:cubicBezTo>
                <a:close/>
              </a:path>
            </a:pathLst>
          </a:custGeom>
          <a:ln w="12700">
            <a:miter lim="400000"/>
          </a:ln>
        </p:spPr>
      </p:pic>
      <p:pic>
        <p:nvPicPr>
          <p:cNvPr id="1222" name="C:\Users\Administrator\AppData\Roaming\Tencent\Users\1659041496\QQ\WinTemp\RichOle\)SY%1O){LC9[ESUJDBE{)UA.png" descr="C:\Users\Administrator\AppData\Roaming\Tencent\Users\1659041496\QQ\WinTemp\RichOle\)SY%1O){LC9[ESUJDBE{)UA.png"/>
          <p:cNvPicPr>
            <a:picLocks noChangeAspect="1"/>
          </p:cNvPicPr>
          <p:nvPr/>
        </p:nvPicPr>
        <p:blipFill>
          <a:blip r:embed="rId4">
            <a:extLst/>
          </a:blip>
          <a:srcRect l="2000" t="3678" r="1831" b="2858"/>
          <a:stretch>
            <a:fillRect/>
          </a:stretch>
        </p:blipFill>
        <p:spPr>
          <a:xfrm>
            <a:off x="5857206" y="2293873"/>
            <a:ext cx="5858670" cy="2831965"/>
          </a:xfrm>
          <a:custGeom>
            <a:avLst/>
            <a:gdLst/>
            <a:ahLst/>
            <a:cxnLst>
              <a:cxn ang="0">
                <a:pos x="wd2" y="hd2"/>
              </a:cxn>
              <a:cxn ang="5400000">
                <a:pos x="wd2" y="hd2"/>
              </a:cxn>
              <a:cxn ang="10800000">
                <a:pos x="wd2" y="hd2"/>
              </a:cxn>
              <a:cxn ang="16200000">
                <a:pos x="wd2" y="hd2"/>
              </a:cxn>
            </a:cxnLst>
            <a:rect l="0" t="0" r="r" b="b"/>
            <a:pathLst>
              <a:path w="21600" h="21596" extrusionOk="0">
                <a:moveTo>
                  <a:pt x="7455" y="0"/>
                </a:moveTo>
                <a:cubicBezTo>
                  <a:pt x="7378" y="0"/>
                  <a:pt x="7324" y="100"/>
                  <a:pt x="7360" y="176"/>
                </a:cubicBezTo>
                <a:cubicBezTo>
                  <a:pt x="7394" y="245"/>
                  <a:pt x="7501" y="187"/>
                  <a:pt x="7517" y="91"/>
                </a:cubicBezTo>
                <a:cubicBezTo>
                  <a:pt x="7525" y="41"/>
                  <a:pt x="7497" y="0"/>
                  <a:pt x="7455" y="0"/>
                </a:cubicBezTo>
                <a:close/>
                <a:moveTo>
                  <a:pt x="7468" y="463"/>
                </a:moveTo>
                <a:cubicBezTo>
                  <a:pt x="7383" y="463"/>
                  <a:pt x="7337" y="502"/>
                  <a:pt x="7337" y="569"/>
                </a:cubicBezTo>
                <a:cubicBezTo>
                  <a:pt x="7337" y="626"/>
                  <a:pt x="7306" y="730"/>
                  <a:pt x="7269" y="799"/>
                </a:cubicBezTo>
                <a:cubicBezTo>
                  <a:pt x="7208" y="914"/>
                  <a:pt x="7195" y="913"/>
                  <a:pt x="7119" y="802"/>
                </a:cubicBezTo>
                <a:cubicBezTo>
                  <a:pt x="7026" y="668"/>
                  <a:pt x="6904" y="714"/>
                  <a:pt x="6949" y="866"/>
                </a:cubicBezTo>
                <a:cubicBezTo>
                  <a:pt x="6976" y="957"/>
                  <a:pt x="6995" y="1145"/>
                  <a:pt x="7018" y="1547"/>
                </a:cubicBezTo>
                <a:cubicBezTo>
                  <a:pt x="7024" y="1653"/>
                  <a:pt x="7030" y="1770"/>
                  <a:pt x="7032" y="1807"/>
                </a:cubicBezTo>
                <a:cubicBezTo>
                  <a:pt x="7035" y="1844"/>
                  <a:pt x="7063" y="1829"/>
                  <a:pt x="7094" y="1777"/>
                </a:cubicBezTo>
                <a:cubicBezTo>
                  <a:pt x="7137" y="1702"/>
                  <a:pt x="7162" y="1703"/>
                  <a:pt x="7203" y="1774"/>
                </a:cubicBezTo>
                <a:cubicBezTo>
                  <a:pt x="7233" y="1824"/>
                  <a:pt x="7321" y="1853"/>
                  <a:pt x="7399" y="1840"/>
                </a:cubicBezTo>
                <a:lnTo>
                  <a:pt x="7543" y="1816"/>
                </a:lnTo>
                <a:lnTo>
                  <a:pt x="7543" y="1262"/>
                </a:lnTo>
                <a:cubicBezTo>
                  <a:pt x="7543" y="957"/>
                  <a:pt x="7555" y="683"/>
                  <a:pt x="7571" y="651"/>
                </a:cubicBezTo>
                <a:cubicBezTo>
                  <a:pt x="7630" y="529"/>
                  <a:pt x="7594" y="463"/>
                  <a:pt x="7468" y="463"/>
                </a:cubicBezTo>
                <a:close/>
                <a:moveTo>
                  <a:pt x="6841" y="772"/>
                </a:moveTo>
                <a:cubicBezTo>
                  <a:pt x="6825" y="772"/>
                  <a:pt x="6813" y="1154"/>
                  <a:pt x="6813" y="1619"/>
                </a:cubicBezTo>
                <a:cubicBezTo>
                  <a:pt x="6813" y="2345"/>
                  <a:pt x="6803" y="2477"/>
                  <a:pt x="6747" y="2542"/>
                </a:cubicBezTo>
                <a:cubicBezTo>
                  <a:pt x="6694" y="2603"/>
                  <a:pt x="6692" y="2637"/>
                  <a:pt x="6729" y="2715"/>
                </a:cubicBezTo>
                <a:cubicBezTo>
                  <a:pt x="6755" y="2768"/>
                  <a:pt x="6776" y="2977"/>
                  <a:pt x="6776" y="3178"/>
                </a:cubicBezTo>
                <a:cubicBezTo>
                  <a:pt x="6776" y="3378"/>
                  <a:pt x="6787" y="3603"/>
                  <a:pt x="6801" y="3677"/>
                </a:cubicBezTo>
                <a:cubicBezTo>
                  <a:pt x="6823" y="3796"/>
                  <a:pt x="6829" y="3793"/>
                  <a:pt x="6857" y="3641"/>
                </a:cubicBezTo>
                <a:cubicBezTo>
                  <a:pt x="6874" y="3546"/>
                  <a:pt x="6905" y="3490"/>
                  <a:pt x="6925" y="3517"/>
                </a:cubicBezTo>
                <a:cubicBezTo>
                  <a:pt x="6969" y="3572"/>
                  <a:pt x="6976" y="3301"/>
                  <a:pt x="6934" y="3214"/>
                </a:cubicBezTo>
                <a:cubicBezTo>
                  <a:pt x="6894" y="3131"/>
                  <a:pt x="6874" y="2634"/>
                  <a:pt x="6871" y="1643"/>
                </a:cubicBezTo>
                <a:cubicBezTo>
                  <a:pt x="6870" y="1165"/>
                  <a:pt x="6856" y="772"/>
                  <a:pt x="6841" y="772"/>
                </a:cubicBezTo>
                <a:close/>
                <a:moveTo>
                  <a:pt x="18379" y="2651"/>
                </a:moveTo>
                <a:cubicBezTo>
                  <a:pt x="18165" y="2665"/>
                  <a:pt x="18159" y="2671"/>
                  <a:pt x="18236" y="2790"/>
                </a:cubicBezTo>
                <a:cubicBezTo>
                  <a:pt x="18314" y="2912"/>
                  <a:pt x="18314" y="2920"/>
                  <a:pt x="18245" y="2999"/>
                </a:cubicBezTo>
                <a:cubicBezTo>
                  <a:pt x="18206" y="3044"/>
                  <a:pt x="18180" y="3092"/>
                  <a:pt x="18186" y="3105"/>
                </a:cubicBezTo>
                <a:cubicBezTo>
                  <a:pt x="18193" y="3119"/>
                  <a:pt x="18190" y="3181"/>
                  <a:pt x="18180" y="3244"/>
                </a:cubicBezTo>
                <a:cubicBezTo>
                  <a:pt x="18129" y="3576"/>
                  <a:pt x="18131" y="3782"/>
                  <a:pt x="18189" y="3807"/>
                </a:cubicBezTo>
                <a:cubicBezTo>
                  <a:pt x="18311" y="3861"/>
                  <a:pt x="18486" y="3819"/>
                  <a:pt x="18542" y="3723"/>
                </a:cubicBezTo>
                <a:cubicBezTo>
                  <a:pt x="18590" y="3641"/>
                  <a:pt x="18604" y="3646"/>
                  <a:pt x="18634" y="3756"/>
                </a:cubicBezTo>
                <a:cubicBezTo>
                  <a:pt x="18667" y="3877"/>
                  <a:pt x="18674" y="3874"/>
                  <a:pt x="18713" y="3723"/>
                </a:cubicBezTo>
                <a:cubicBezTo>
                  <a:pt x="18753" y="3568"/>
                  <a:pt x="18745" y="3202"/>
                  <a:pt x="18700" y="3108"/>
                </a:cubicBezTo>
                <a:cubicBezTo>
                  <a:pt x="18689" y="3085"/>
                  <a:pt x="18698" y="3021"/>
                  <a:pt x="18720" y="2966"/>
                </a:cubicBezTo>
                <a:cubicBezTo>
                  <a:pt x="18764" y="2856"/>
                  <a:pt x="18731" y="2676"/>
                  <a:pt x="18679" y="2742"/>
                </a:cubicBezTo>
                <a:cubicBezTo>
                  <a:pt x="18662" y="2765"/>
                  <a:pt x="18637" y="2752"/>
                  <a:pt x="18625" y="2712"/>
                </a:cubicBezTo>
                <a:cubicBezTo>
                  <a:pt x="18613" y="2671"/>
                  <a:pt x="18502" y="2643"/>
                  <a:pt x="18379" y="2651"/>
                </a:cubicBezTo>
                <a:close/>
                <a:moveTo>
                  <a:pt x="17064" y="3323"/>
                </a:moveTo>
                <a:cubicBezTo>
                  <a:pt x="17000" y="3323"/>
                  <a:pt x="16994" y="3416"/>
                  <a:pt x="16989" y="4655"/>
                </a:cubicBezTo>
                <a:cubicBezTo>
                  <a:pt x="16967" y="10414"/>
                  <a:pt x="16935" y="13760"/>
                  <a:pt x="16902" y="13777"/>
                </a:cubicBezTo>
                <a:cubicBezTo>
                  <a:pt x="16881" y="13787"/>
                  <a:pt x="16859" y="13689"/>
                  <a:pt x="16853" y="13559"/>
                </a:cubicBezTo>
                <a:cubicBezTo>
                  <a:pt x="16843" y="13344"/>
                  <a:pt x="16832" y="13323"/>
                  <a:pt x="16732" y="13353"/>
                </a:cubicBezTo>
                <a:cubicBezTo>
                  <a:pt x="16671" y="13371"/>
                  <a:pt x="16631" y="13415"/>
                  <a:pt x="16641" y="13450"/>
                </a:cubicBezTo>
                <a:cubicBezTo>
                  <a:pt x="16652" y="13485"/>
                  <a:pt x="16642" y="13535"/>
                  <a:pt x="16621" y="13562"/>
                </a:cubicBezTo>
                <a:cubicBezTo>
                  <a:pt x="16599" y="13589"/>
                  <a:pt x="16591" y="13642"/>
                  <a:pt x="16602" y="13677"/>
                </a:cubicBezTo>
                <a:cubicBezTo>
                  <a:pt x="16625" y="13757"/>
                  <a:pt x="16451" y="13999"/>
                  <a:pt x="16419" y="13931"/>
                </a:cubicBezTo>
                <a:cubicBezTo>
                  <a:pt x="16406" y="13904"/>
                  <a:pt x="16361" y="13871"/>
                  <a:pt x="16321" y="13858"/>
                </a:cubicBezTo>
                <a:cubicBezTo>
                  <a:pt x="16240" y="13833"/>
                  <a:pt x="16221" y="13946"/>
                  <a:pt x="16290" y="14034"/>
                </a:cubicBezTo>
                <a:cubicBezTo>
                  <a:pt x="16320" y="14072"/>
                  <a:pt x="16311" y="14119"/>
                  <a:pt x="16264" y="14191"/>
                </a:cubicBezTo>
                <a:cubicBezTo>
                  <a:pt x="16226" y="14249"/>
                  <a:pt x="16202" y="14301"/>
                  <a:pt x="16211" y="14303"/>
                </a:cubicBezTo>
                <a:cubicBezTo>
                  <a:pt x="16220" y="14306"/>
                  <a:pt x="16286" y="14324"/>
                  <a:pt x="16357" y="14343"/>
                </a:cubicBezTo>
                <a:cubicBezTo>
                  <a:pt x="16527" y="14388"/>
                  <a:pt x="16563" y="14472"/>
                  <a:pt x="16552" y="14800"/>
                </a:cubicBezTo>
                <a:cubicBezTo>
                  <a:pt x="16545" y="15016"/>
                  <a:pt x="16558" y="15069"/>
                  <a:pt x="16612" y="15069"/>
                </a:cubicBezTo>
                <a:cubicBezTo>
                  <a:pt x="16649" y="15069"/>
                  <a:pt x="16715" y="15017"/>
                  <a:pt x="16758" y="14954"/>
                </a:cubicBezTo>
                <a:cubicBezTo>
                  <a:pt x="16831" y="14848"/>
                  <a:pt x="16842" y="14857"/>
                  <a:pt x="16900" y="15039"/>
                </a:cubicBezTo>
                <a:cubicBezTo>
                  <a:pt x="16950" y="15195"/>
                  <a:pt x="16953" y="15259"/>
                  <a:pt x="16918" y="15348"/>
                </a:cubicBezTo>
                <a:cubicBezTo>
                  <a:pt x="16882" y="15437"/>
                  <a:pt x="16887" y="15490"/>
                  <a:pt x="16940" y="15611"/>
                </a:cubicBezTo>
                <a:cubicBezTo>
                  <a:pt x="16996" y="15740"/>
                  <a:pt x="16997" y="15782"/>
                  <a:pt x="16954" y="15889"/>
                </a:cubicBezTo>
                <a:cubicBezTo>
                  <a:pt x="16926" y="15960"/>
                  <a:pt x="16904" y="16201"/>
                  <a:pt x="16903" y="16440"/>
                </a:cubicBezTo>
                <a:cubicBezTo>
                  <a:pt x="16902" y="16818"/>
                  <a:pt x="16911" y="16872"/>
                  <a:pt x="16989" y="16933"/>
                </a:cubicBezTo>
                <a:cubicBezTo>
                  <a:pt x="17042" y="16975"/>
                  <a:pt x="17070" y="17046"/>
                  <a:pt x="17058" y="17109"/>
                </a:cubicBezTo>
                <a:cubicBezTo>
                  <a:pt x="17047" y="17167"/>
                  <a:pt x="17056" y="17250"/>
                  <a:pt x="17077" y="17294"/>
                </a:cubicBezTo>
                <a:cubicBezTo>
                  <a:pt x="17104" y="17348"/>
                  <a:pt x="17090" y="17400"/>
                  <a:pt x="17036" y="17460"/>
                </a:cubicBezTo>
                <a:cubicBezTo>
                  <a:pt x="16923" y="17585"/>
                  <a:pt x="16940" y="17676"/>
                  <a:pt x="17071" y="17660"/>
                </a:cubicBezTo>
                <a:cubicBezTo>
                  <a:pt x="17134" y="17652"/>
                  <a:pt x="17213" y="17691"/>
                  <a:pt x="17248" y="17748"/>
                </a:cubicBezTo>
                <a:cubicBezTo>
                  <a:pt x="17305" y="17839"/>
                  <a:pt x="17307" y="17862"/>
                  <a:pt x="17257" y="17947"/>
                </a:cubicBezTo>
                <a:cubicBezTo>
                  <a:pt x="17226" y="18000"/>
                  <a:pt x="17199" y="18106"/>
                  <a:pt x="17196" y="18180"/>
                </a:cubicBezTo>
                <a:cubicBezTo>
                  <a:pt x="17190" y="18340"/>
                  <a:pt x="17199" y="18345"/>
                  <a:pt x="17289" y="18229"/>
                </a:cubicBezTo>
                <a:cubicBezTo>
                  <a:pt x="17342" y="18160"/>
                  <a:pt x="17378" y="18167"/>
                  <a:pt x="17450" y="18265"/>
                </a:cubicBezTo>
                <a:cubicBezTo>
                  <a:pt x="17532" y="18376"/>
                  <a:pt x="17543" y="18442"/>
                  <a:pt x="17535" y="18798"/>
                </a:cubicBezTo>
                <a:cubicBezTo>
                  <a:pt x="17530" y="19020"/>
                  <a:pt x="17541" y="19261"/>
                  <a:pt x="17560" y="19333"/>
                </a:cubicBezTo>
                <a:cubicBezTo>
                  <a:pt x="17582" y="19417"/>
                  <a:pt x="17580" y="19484"/>
                  <a:pt x="17556" y="19515"/>
                </a:cubicBezTo>
                <a:cubicBezTo>
                  <a:pt x="17535" y="19542"/>
                  <a:pt x="17529" y="19598"/>
                  <a:pt x="17541" y="19639"/>
                </a:cubicBezTo>
                <a:cubicBezTo>
                  <a:pt x="17553" y="19681"/>
                  <a:pt x="17543" y="19764"/>
                  <a:pt x="17518" y="19827"/>
                </a:cubicBezTo>
                <a:cubicBezTo>
                  <a:pt x="17483" y="19913"/>
                  <a:pt x="17460" y="19921"/>
                  <a:pt x="17421" y="19854"/>
                </a:cubicBezTo>
                <a:cubicBezTo>
                  <a:pt x="17378" y="19780"/>
                  <a:pt x="17349" y="19802"/>
                  <a:pt x="17379" y="19887"/>
                </a:cubicBezTo>
                <a:cubicBezTo>
                  <a:pt x="17384" y="19902"/>
                  <a:pt x="17366" y="19969"/>
                  <a:pt x="17339" y="20036"/>
                </a:cubicBezTo>
                <a:cubicBezTo>
                  <a:pt x="17299" y="20137"/>
                  <a:pt x="17300" y="20170"/>
                  <a:pt x="17346" y="20223"/>
                </a:cubicBezTo>
                <a:cubicBezTo>
                  <a:pt x="17428" y="20318"/>
                  <a:pt x="17696" y="20301"/>
                  <a:pt x="17746" y="20199"/>
                </a:cubicBezTo>
                <a:cubicBezTo>
                  <a:pt x="17777" y="20135"/>
                  <a:pt x="17776" y="20066"/>
                  <a:pt x="17747" y="19954"/>
                </a:cubicBezTo>
                <a:cubicBezTo>
                  <a:pt x="17714" y="19826"/>
                  <a:pt x="17722" y="19781"/>
                  <a:pt x="17791" y="19691"/>
                </a:cubicBezTo>
                <a:cubicBezTo>
                  <a:pt x="17952" y="19478"/>
                  <a:pt x="18000" y="19474"/>
                  <a:pt x="18118" y="19679"/>
                </a:cubicBezTo>
                <a:cubicBezTo>
                  <a:pt x="18214" y="19847"/>
                  <a:pt x="18225" y="19896"/>
                  <a:pt x="18185" y="19999"/>
                </a:cubicBezTo>
                <a:cubicBezTo>
                  <a:pt x="18135" y="20126"/>
                  <a:pt x="18134" y="20128"/>
                  <a:pt x="18321" y="19972"/>
                </a:cubicBezTo>
                <a:cubicBezTo>
                  <a:pt x="18352" y="19946"/>
                  <a:pt x="18391" y="19994"/>
                  <a:pt x="18416" y="20090"/>
                </a:cubicBezTo>
                <a:cubicBezTo>
                  <a:pt x="18442" y="20191"/>
                  <a:pt x="18476" y="20230"/>
                  <a:pt x="18504" y="20193"/>
                </a:cubicBezTo>
                <a:cubicBezTo>
                  <a:pt x="18529" y="20160"/>
                  <a:pt x="18583" y="20132"/>
                  <a:pt x="18624" y="20132"/>
                </a:cubicBezTo>
                <a:cubicBezTo>
                  <a:pt x="18665" y="20132"/>
                  <a:pt x="18700" y="20089"/>
                  <a:pt x="18703" y="20036"/>
                </a:cubicBezTo>
                <a:cubicBezTo>
                  <a:pt x="18706" y="19982"/>
                  <a:pt x="18711" y="19928"/>
                  <a:pt x="18715" y="19918"/>
                </a:cubicBezTo>
                <a:cubicBezTo>
                  <a:pt x="18719" y="19907"/>
                  <a:pt x="18726" y="19597"/>
                  <a:pt x="18731" y="19225"/>
                </a:cubicBezTo>
                <a:cubicBezTo>
                  <a:pt x="18735" y="18853"/>
                  <a:pt x="18758" y="18512"/>
                  <a:pt x="18779" y="18468"/>
                </a:cubicBezTo>
                <a:cubicBezTo>
                  <a:pt x="18800" y="18424"/>
                  <a:pt x="18866" y="18369"/>
                  <a:pt x="18925" y="18347"/>
                </a:cubicBezTo>
                <a:cubicBezTo>
                  <a:pt x="18985" y="18325"/>
                  <a:pt x="19055" y="18269"/>
                  <a:pt x="19082" y="18223"/>
                </a:cubicBezTo>
                <a:cubicBezTo>
                  <a:pt x="19118" y="18161"/>
                  <a:pt x="19150" y="18175"/>
                  <a:pt x="19205" y="18277"/>
                </a:cubicBezTo>
                <a:cubicBezTo>
                  <a:pt x="19314" y="18481"/>
                  <a:pt x="19392" y="18222"/>
                  <a:pt x="19313" y="17917"/>
                </a:cubicBezTo>
                <a:cubicBezTo>
                  <a:pt x="19265" y="17733"/>
                  <a:pt x="19353" y="17656"/>
                  <a:pt x="19597" y="17663"/>
                </a:cubicBezTo>
                <a:lnTo>
                  <a:pt x="19784" y="17669"/>
                </a:lnTo>
                <a:lnTo>
                  <a:pt x="19794" y="18353"/>
                </a:lnTo>
                <a:cubicBezTo>
                  <a:pt x="19801" y="18755"/>
                  <a:pt x="19790" y="19068"/>
                  <a:pt x="19767" y="19116"/>
                </a:cubicBezTo>
                <a:cubicBezTo>
                  <a:pt x="19745" y="19160"/>
                  <a:pt x="19729" y="19311"/>
                  <a:pt x="19729" y="19452"/>
                </a:cubicBezTo>
                <a:cubicBezTo>
                  <a:pt x="19729" y="19750"/>
                  <a:pt x="19805" y="19789"/>
                  <a:pt x="19949" y="19560"/>
                </a:cubicBezTo>
                <a:lnTo>
                  <a:pt x="20040" y="19415"/>
                </a:lnTo>
                <a:lnTo>
                  <a:pt x="19954" y="19321"/>
                </a:lnTo>
                <a:cubicBezTo>
                  <a:pt x="19892" y="19253"/>
                  <a:pt x="19881" y="19205"/>
                  <a:pt x="19911" y="19143"/>
                </a:cubicBezTo>
                <a:cubicBezTo>
                  <a:pt x="19936" y="19092"/>
                  <a:pt x="19952" y="18745"/>
                  <a:pt x="19952" y="18277"/>
                </a:cubicBezTo>
                <a:cubicBezTo>
                  <a:pt x="19952" y="17848"/>
                  <a:pt x="19970" y="17461"/>
                  <a:pt x="19990" y="17418"/>
                </a:cubicBezTo>
                <a:cubicBezTo>
                  <a:pt x="20016" y="17365"/>
                  <a:pt x="20016" y="17265"/>
                  <a:pt x="19990" y="17112"/>
                </a:cubicBezTo>
                <a:cubicBezTo>
                  <a:pt x="19966" y="16967"/>
                  <a:pt x="19955" y="15647"/>
                  <a:pt x="19961" y="13447"/>
                </a:cubicBezTo>
                <a:lnTo>
                  <a:pt x="19971" y="10009"/>
                </a:lnTo>
                <a:lnTo>
                  <a:pt x="20402" y="9969"/>
                </a:lnTo>
                <a:cubicBezTo>
                  <a:pt x="20751" y="9938"/>
                  <a:pt x="20832" y="9909"/>
                  <a:pt x="20832" y="9815"/>
                </a:cubicBezTo>
                <a:cubicBezTo>
                  <a:pt x="20832" y="9751"/>
                  <a:pt x="20849" y="9705"/>
                  <a:pt x="20870" y="9712"/>
                </a:cubicBezTo>
                <a:cubicBezTo>
                  <a:pt x="20924" y="9731"/>
                  <a:pt x="20915" y="8989"/>
                  <a:pt x="20860" y="8874"/>
                </a:cubicBezTo>
                <a:cubicBezTo>
                  <a:pt x="20790" y="8730"/>
                  <a:pt x="20805" y="8308"/>
                  <a:pt x="20890" y="7993"/>
                </a:cubicBezTo>
                <a:cubicBezTo>
                  <a:pt x="20936" y="7824"/>
                  <a:pt x="20953" y="7677"/>
                  <a:pt x="20934" y="7624"/>
                </a:cubicBezTo>
                <a:cubicBezTo>
                  <a:pt x="20905" y="7541"/>
                  <a:pt x="20902" y="7423"/>
                  <a:pt x="20927" y="7285"/>
                </a:cubicBezTo>
                <a:cubicBezTo>
                  <a:pt x="20976" y="7014"/>
                  <a:pt x="20949" y="6994"/>
                  <a:pt x="20457" y="6955"/>
                </a:cubicBezTo>
                <a:lnTo>
                  <a:pt x="19971" y="6916"/>
                </a:lnTo>
                <a:lnTo>
                  <a:pt x="19961" y="5121"/>
                </a:lnTo>
                <a:lnTo>
                  <a:pt x="19951" y="3323"/>
                </a:lnTo>
                <a:lnTo>
                  <a:pt x="19840" y="3323"/>
                </a:lnTo>
                <a:cubicBezTo>
                  <a:pt x="19745" y="3323"/>
                  <a:pt x="19729" y="3352"/>
                  <a:pt x="19729" y="3517"/>
                </a:cubicBezTo>
                <a:cubicBezTo>
                  <a:pt x="19729" y="3657"/>
                  <a:pt x="19756" y="3736"/>
                  <a:pt x="19828" y="3792"/>
                </a:cubicBezTo>
                <a:cubicBezTo>
                  <a:pt x="19917" y="3862"/>
                  <a:pt x="19921" y="3884"/>
                  <a:pt x="19872" y="3986"/>
                </a:cubicBezTo>
                <a:cubicBezTo>
                  <a:pt x="19824" y="4084"/>
                  <a:pt x="19779" y="4088"/>
                  <a:pt x="19550" y="4007"/>
                </a:cubicBezTo>
                <a:cubicBezTo>
                  <a:pt x="19310" y="3922"/>
                  <a:pt x="19274" y="3924"/>
                  <a:pt x="19211" y="4043"/>
                </a:cubicBezTo>
                <a:cubicBezTo>
                  <a:pt x="19147" y="4162"/>
                  <a:pt x="19052" y="4174"/>
                  <a:pt x="18338" y="4155"/>
                </a:cubicBezTo>
                <a:cubicBezTo>
                  <a:pt x="17722" y="4139"/>
                  <a:pt x="17540" y="4112"/>
                  <a:pt x="17547" y="4037"/>
                </a:cubicBezTo>
                <a:cubicBezTo>
                  <a:pt x="17558" y="3924"/>
                  <a:pt x="17546" y="3925"/>
                  <a:pt x="17361" y="4013"/>
                </a:cubicBezTo>
                <a:cubicBezTo>
                  <a:pt x="17193" y="4094"/>
                  <a:pt x="17145" y="4004"/>
                  <a:pt x="17137" y="3602"/>
                </a:cubicBezTo>
                <a:cubicBezTo>
                  <a:pt x="17133" y="3386"/>
                  <a:pt x="17117" y="3323"/>
                  <a:pt x="17064" y="3323"/>
                </a:cubicBezTo>
                <a:close/>
                <a:moveTo>
                  <a:pt x="6941" y="3901"/>
                </a:moveTo>
                <a:cubicBezTo>
                  <a:pt x="6929" y="3903"/>
                  <a:pt x="6911" y="3915"/>
                  <a:pt x="6890" y="3938"/>
                </a:cubicBezTo>
                <a:cubicBezTo>
                  <a:pt x="6850" y="3982"/>
                  <a:pt x="6780" y="4019"/>
                  <a:pt x="6734" y="4019"/>
                </a:cubicBezTo>
                <a:cubicBezTo>
                  <a:pt x="6688" y="4019"/>
                  <a:pt x="6664" y="4045"/>
                  <a:pt x="6680" y="4077"/>
                </a:cubicBezTo>
                <a:cubicBezTo>
                  <a:pt x="6695" y="4109"/>
                  <a:pt x="6727" y="4134"/>
                  <a:pt x="6751" y="4134"/>
                </a:cubicBezTo>
                <a:cubicBezTo>
                  <a:pt x="6795" y="4135"/>
                  <a:pt x="6800" y="4276"/>
                  <a:pt x="6808" y="5520"/>
                </a:cubicBezTo>
                <a:cubicBezTo>
                  <a:pt x="6815" y="6505"/>
                  <a:pt x="6851" y="6144"/>
                  <a:pt x="6854" y="5069"/>
                </a:cubicBezTo>
                <a:cubicBezTo>
                  <a:pt x="6855" y="4297"/>
                  <a:pt x="6868" y="4077"/>
                  <a:pt x="6909" y="4043"/>
                </a:cubicBezTo>
                <a:cubicBezTo>
                  <a:pt x="6938" y="4020"/>
                  <a:pt x="6963" y="3971"/>
                  <a:pt x="6963" y="3931"/>
                </a:cubicBezTo>
                <a:cubicBezTo>
                  <a:pt x="6963" y="3911"/>
                  <a:pt x="6954" y="3900"/>
                  <a:pt x="6941" y="3901"/>
                </a:cubicBezTo>
                <a:close/>
                <a:moveTo>
                  <a:pt x="7413" y="4646"/>
                </a:moveTo>
                <a:cubicBezTo>
                  <a:pt x="7382" y="4644"/>
                  <a:pt x="7330" y="4684"/>
                  <a:pt x="7239" y="4764"/>
                </a:cubicBezTo>
                <a:lnTo>
                  <a:pt x="7094" y="4891"/>
                </a:lnTo>
                <a:lnTo>
                  <a:pt x="7243" y="4997"/>
                </a:lnTo>
                <a:cubicBezTo>
                  <a:pt x="7325" y="5055"/>
                  <a:pt x="7417" y="5120"/>
                  <a:pt x="7446" y="5142"/>
                </a:cubicBezTo>
                <a:cubicBezTo>
                  <a:pt x="7487" y="5173"/>
                  <a:pt x="7481" y="5218"/>
                  <a:pt x="7419" y="5339"/>
                </a:cubicBezTo>
                <a:cubicBezTo>
                  <a:pt x="7374" y="5424"/>
                  <a:pt x="7337" y="5558"/>
                  <a:pt x="7337" y="5638"/>
                </a:cubicBezTo>
                <a:cubicBezTo>
                  <a:pt x="7337" y="5770"/>
                  <a:pt x="7366" y="5785"/>
                  <a:pt x="7620" y="5781"/>
                </a:cubicBezTo>
                <a:cubicBezTo>
                  <a:pt x="7837" y="5777"/>
                  <a:pt x="7919" y="5805"/>
                  <a:pt x="7966" y="5902"/>
                </a:cubicBezTo>
                <a:cubicBezTo>
                  <a:pt x="8016" y="6006"/>
                  <a:pt x="8020" y="6058"/>
                  <a:pt x="7983" y="6180"/>
                </a:cubicBezTo>
                <a:cubicBezTo>
                  <a:pt x="7941" y="6320"/>
                  <a:pt x="7948" y="6328"/>
                  <a:pt x="8096" y="6316"/>
                </a:cubicBezTo>
                <a:cubicBezTo>
                  <a:pt x="8183" y="6310"/>
                  <a:pt x="8274" y="6331"/>
                  <a:pt x="8298" y="6362"/>
                </a:cubicBezTo>
                <a:cubicBezTo>
                  <a:pt x="8322" y="6393"/>
                  <a:pt x="8353" y="6380"/>
                  <a:pt x="8367" y="6335"/>
                </a:cubicBezTo>
                <a:cubicBezTo>
                  <a:pt x="8408" y="6196"/>
                  <a:pt x="8488" y="6396"/>
                  <a:pt x="8476" y="6610"/>
                </a:cubicBezTo>
                <a:cubicBezTo>
                  <a:pt x="8471" y="6716"/>
                  <a:pt x="8482" y="6782"/>
                  <a:pt x="8501" y="6758"/>
                </a:cubicBezTo>
                <a:cubicBezTo>
                  <a:pt x="8520" y="6734"/>
                  <a:pt x="8535" y="6531"/>
                  <a:pt x="8535" y="6307"/>
                </a:cubicBezTo>
                <a:lnTo>
                  <a:pt x="8535" y="5899"/>
                </a:lnTo>
                <a:lnTo>
                  <a:pt x="8413" y="5935"/>
                </a:lnTo>
                <a:cubicBezTo>
                  <a:pt x="8347" y="5954"/>
                  <a:pt x="8272" y="6003"/>
                  <a:pt x="8247" y="6044"/>
                </a:cubicBezTo>
                <a:cubicBezTo>
                  <a:pt x="8222" y="6085"/>
                  <a:pt x="8184" y="6096"/>
                  <a:pt x="8162" y="6068"/>
                </a:cubicBezTo>
                <a:cubicBezTo>
                  <a:pt x="8109" y="6001"/>
                  <a:pt x="8133" y="5646"/>
                  <a:pt x="8195" y="5566"/>
                </a:cubicBezTo>
                <a:cubicBezTo>
                  <a:pt x="8299" y="5434"/>
                  <a:pt x="8193" y="5330"/>
                  <a:pt x="7991" y="5366"/>
                </a:cubicBezTo>
                <a:cubicBezTo>
                  <a:pt x="7772" y="5405"/>
                  <a:pt x="7473" y="5203"/>
                  <a:pt x="7465" y="5009"/>
                </a:cubicBezTo>
                <a:cubicBezTo>
                  <a:pt x="7463" y="4954"/>
                  <a:pt x="7458" y="4847"/>
                  <a:pt x="7455" y="4773"/>
                </a:cubicBezTo>
                <a:cubicBezTo>
                  <a:pt x="7452" y="4689"/>
                  <a:pt x="7443" y="4647"/>
                  <a:pt x="7413" y="4646"/>
                </a:cubicBezTo>
                <a:close/>
                <a:moveTo>
                  <a:pt x="5911" y="4658"/>
                </a:moveTo>
                <a:cubicBezTo>
                  <a:pt x="5745" y="4653"/>
                  <a:pt x="5740" y="4660"/>
                  <a:pt x="5746" y="4879"/>
                </a:cubicBezTo>
                <a:cubicBezTo>
                  <a:pt x="5755" y="5181"/>
                  <a:pt x="5688" y="5353"/>
                  <a:pt x="5556" y="5363"/>
                </a:cubicBezTo>
                <a:cubicBezTo>
                  <a:pt x="5455" y="5370"/>
                  <a:pt x="5446" y="5393"/>
                  <a:pt x="5446" y="5681"/>
                </a:cubicBezTo>
                <a:cubicBezTo>
                  <a:pt x="5446" y="5976"/>
                  <a:pt x="5441" y="5989"/>
                  <a:pt x="5336" y="5965"/>
                </a:cubicBezTo>
                <a:cubicBezTo>
                  <a:pt x="5247" y="5945"/>
                  <a:pt x="5235" y="5959"/>
                  <a:pt x="5271" y="6047"/>
                </a:cubicBezTo>
                <a:cubicBezTo>
                  <a:pt x="5298" y="6116"/>
                  <a:pt x="5301" y="6181"/>
                  <a:pt x="5278" y="6229"/>
                </a:cubicBezTo>
                <a:cubicBezTo>
                  <a:pt x="5255" y="6276"/>
                  <a:pt x="5275" y="6309"/>
                  <a:pt x="5333" y="6319"/>
                </a:cubicBezTo>
                <a:cubicBezTo>
                  <a:pt x="5384" y="6328"/>
                  <a:pt x="5434" y="6300"/>
                  <a:pt x="5446" y="6259"/>
                </a:cubicBezTo>
                <a:cubicBezTo>
                  <a:pt x="5460" y="6213"/>
                  <a:pt x="5496" y="6220"/>
                  <a:pt x="5540" y="6277"/>
                </a:cubicBezTo>
                <a:cubicBezTo>
                  <a:pt x="5625" y="6387"/>
                  <a:pt x="5681" y="6306"/>
                  <a:pt x="5622" y="6159"/>
                </a:cubicBezTo>
                <a:cubicBezTo>
                  <a:pt x="5562" y="6011"/>
                  <a:pt x="5665" y="5721"/>
                  <a:pt x="5759" y="5772"/>
                </a:cubicBezTo>
                <a:cubicBezTo>
                  <a:pt x="5824" y="5807"/>
                  <a:pt x="5872" y="5663"/>
                  <a:pt x="5891" y="5372"/>
                </a:cubicBezTo>
                <a:cubicBezTo>
                  <a:pt x="5894" y="5330"/>
                  <a:pt x="5924" y="5294"/>
                  <a:pt x="5957" y="5293"/>
                </a:cubicBezTo>
                <a:cubicBezTo>
                  <a:pt x="5990" y="5293"/>
                  <a:pt x="6042" y="5249"/>
                  <a:pt x="6072" y="5197"/>
                </a:cubicBezTo>
                <a:cubicBezTo>
                  <a:pt x="6103" y="5144"/>
                  <a:pt x="6180" y="5081"/>
                  <a:pt x="6244" y="5054"/>
                </a:cubicBezTo>
                <a:cubicBezTo>
                  <a:pt x="6345" y="5013"/>
                  <a:pt x="6354" y="4988"/>
                  <a:pt x="6317" y="4864"/>
                </a:cubicBezTo>
                <a:cubicBezTo>
                  <a:pt x="6283" y="4753"/>
                  <a:pt x="6263" y="4742"/>
                  <a:pt x="6222" y="4812"/>
                </a:cubicBezTo>
                <a:cubicBezTo>
                  <a:pt x="6181" y="4882"/>
                  <a:pt x="6160" y="4874"/>
                  <a:pt x="6126" y="4782"/>
                </a:cubicBezTo>
                <a:cubicBezTo>
                  <a:pt x="6099" y="4707"/>
                  <a:pt x="6020" y="4661"/>
                  <a:pt x="5911" y="4658"/>
                </a:cubicBezTo>
                <a:close/>
                <a:moveTo>
                  <a:pt x="20369" y="5874"/>
                </a:moveTo>
                <a:cubicBezTo>
                  <a:pt x="20331" y="5874"/>
                  <a:pt x="20277" y="5925"/>
                  <a:pt x="20251" y="5990"/>
                </a:cubicBezTo>
                <a:cubicBezTo>
                  <a:pt x="20213" y="6083"/>
                  <a:pt x="20193" y="6089"/>
                  <a:pt x="20144" y="6014"/>
                </a:cubicBezTo>
                <a:cubicBezTo>
                  <a:pt x="20093" y="5935"/>
                  <a:pt x="20092" y="5938"/>
                  <a:pt x="20131" y="6029"/>
                </a:cubicBezTo>
                <a:cubicBezTo>
                  <a:pt x="20157" y="6088"/>
                  <a:pt x="20178" y="6198"/>
                  <a:pt x="20178" y="6271"/>
                </a:cubicBezTo>
                <a:cubicBezTo>
                  <a:pt x="20178" y="6344"/>
                  <a:pt x="20206" y="6418"/>
                  <a:pt x="20242" y="6434"/>
                </a:cubicBezTo>
                <a:cubicBezTo>
                  <a:pt x="20347" y="6483"/>
                  <a:pt x="20406" y="6407"/>
                  <a:pt x="20383" y="6256"/>
                </a:cubicBezTo>
                <a:cubicBezTo>
                  <a:pt x="20371" y="6179"/>
                  <a:pt x="20379" y="6096"/>
                  <a:pt x="20400" y="6068"/>
                </a:cubicBezTo>
                <a:cubicBezTo>
                  <a:pt x="20463" y="5988"/>
                  <a:pt x="20445" y="5874"/>
                  <a:pt x="20369" y="5874"/>
                </a:cubicBezTo>
                <a:close/>
                <a:moveTo>
                  <a:pt x="20571" y="6280"/>
                </a:moveTo>
                <a:cubicBezTo>
                  <a:pt x="20566" y="6268"/>
                  <a:pt x="20552" y="6272"/>
                  <a:pt x="20530" y="6289"/>
                </a:cubicBezTo>
                <a:cubicBezTo>
                  <a:pt x="20498" y="6315"/>
                  <a:pt x="20463" y="6338"/>
                  <a:pt x="20453" y="6338"/>
                </a:cubicBezTo>
                <a:cubicBezTo>
                  <a:pt x="20443" y="6338"/>
                  <a:pt x="20445" y="6371"/>
                  <a:pt x="20457" y="6413"/>
                </a:cubicBezTo>
                <a:cubicBezTo>
                  <a:pt x="20492" y="6528"/>
                  <a:pt x="20541" y="6509"/>
                  <a:pt x="20567" y="6368"/>
                </a:cubicBezTo>
                <a:cubicBezTo>
                  <a:pt x="20575" y="6322"/>
                  <a:pt x="20577" y="6292"/>
                  <a:pt x="20571" y="6280"/>
                </a:cubicBezTo>
                <a:close/>
                <a:moveTo>
                  <a:pt x="8345" y="6531"/>
                </a:moveTo>
                <a:lnTo>
                  <a:pt x="6776" y="6552"/>
                </a:lnTo>
                <a:lnTo>
                  <a:pt x="5208" y="6574"/>
                </a:lnTo>
                <a:lnTo>
                  <a:pt x="5196" y="6976"/>
                </a:lnTo>
                <a:lnTo>
                  <a:pt x="5184" y="7382"/>
                </a:lnTo>
                <a:lnTo>
                  <a:pt x="2593" y="7400"/>
                </a:lnTo>
                <a:lnTo>
                  <a:pt x="0" y="7421"/>
                </a:lnTo>
                <a:lnTo>
                  <a:pt x="0" y="10665"/>
                </a:lnTo>
                <a:lnTo>
                  <a:pt x="0" y="13910"/>
                </a:lnTo>
                <a:lnTo>
                  <a:pt x="6663" y="13910"/>
                </a:lnTo>
                <a:lnTo>
                  <a:pt x="13327" y="13910"/>
                </a:lnTo>
                <a:lnTo>
                  <a:pt x="13327" y="10665"/>
                </a:lnTo>
                <a:lnTo>
                  <a:pt x="13327" y="7421"/>
                </a:lnTo>
                <a:lnTo>
                  <a:pt x="10847" y="7400"/>
                </a:lnTo>
                <a:lnTo>
                  <a:pt x="8367" y="7382"/>
                </a:lnTo>
                <a:lnTo>
                  <a:pt x="8355" y="6955"/>
                </a:lnTo>
                <a:lnTo>
                  <a:pt x="8345" y="6531"/>
                </a:lnTo>
                <a:close/>
                <a:moveTo>
                  <a:pt x="16780" y="6589"/>
                </a:moveTo>
                <a:cubicBezTo>
                  <a:pt x="16719" y="6541"/>
                  <a:pt x="16604" y="6656"/>
                  <a:pt x="16599" y="6770"/>
                </a:cubicBezTo>
                <a:cubicBezTo>
                  <a:pt x="16597" y="6808"/>
                  <a:pt x="16585" y="6891"/>
                  <a:pt x="16572" y="6955"/>
                </a:cubicBezTo>
                <a:cubicBezTo>
                  <a:pt x="16559" y="7019"/>
                  <a:pt x="16530" y="7169"/>
                  <a:pt x="16509" y="7288"/>
                </a:cubicBezTo>
                <a:cubicBezTo>
                  <a:pt x="16476" y="7479"/>
                  <a:pt x="16463" y="7493"/>
                  <a:pt x="16392" y="7415"/>
                </a:cubicBezTo>
                <a:cubicBezTo>
                  <a:pt x="16300" y="7312"/>
                  <a:pt x="16234" y="7443"/>
                  <a:pt x="16268" y="7666"/>
                </a:cubicBezTo>
                <a:cubicBezTo>
                  <a:pt x="16281" y="7752"/>
                  <a:pt x="16256" y="7830"/>
                  <a:pt x="16195" y="7896"/>
                </a:cubicBezTo>
                <a:cubicBezTo>
                  <a:pt x="16143" y="7952"/>
                  <a:pt x="16096" y="8032"/>
                  <a:pt x="16090" y="8075"/>
                </a:cubicBezTo>
                <a:cubicBezTo>
                  <a:pt x="16083" y="8117"/>
                  <a:pt x="16050" y="8150"/>
                  <a:pt x="16016" y="8147"/>
                </a:cubicBezTo>
                <a:cubicBezTo>
                  <a:pt x="15965" y="8143"/>
                  <a:pt x="15955" y="8225"/>
                  <a:pt x="15958" y="8635"/>
                </a:cubicBezTo>
                <a:lnTo>
                  <a:pt x="15961" y="9125"/>
                </a:lnTo>
                <a:lnTo>
                  <a:pt x="16075" y="9104"/>
                </a:lnTo>
                <a:lnTo>
                  <a:pt x="16190" y="9080"/>
                </a:lnTo>
                <a:lnTo>
                  <a:pt x="16208" y="10239"/>
                </a:lnTo>
                <a:lnTo>
                  <a:pt x="16227" y="11398"/>
                </a:lnTo>
                <a:lnTo>
                  <a:pt x="16237" y="10357"/>
                </a:lnTo>
                <a:cubicBezTo>
                  <a:pt x="16243" y="9783"/>
                  <a:pt x="16258" y="9261"/>
                  <a:pt x="16272" y="9198"/>
                </a:cubicBezTo>
                <a:cubicBezTo>
                  <a:pt x="16287" y="9134"/>
                  <a:pt x="16299" y="8858"/>
                  <a:pt x="16300" y="8586"/>
                </a:cubicBezTo>
                <a:cubicBezTo>
                  <a:pt x="16302" y="8168"/>
                  <a:pt x="16314" y="8090"/>
                  <a:pt x="16372" y="8072"/>
                </a:cubicBezTo>
                <a:cubicBezTo>
                  <a:pt x="16410" y="8060"/>
                  <a:pt x="16474" y="7986"/>
                  <a:pt x="16514" y="7911"/>
                </a:cubicBezTo>
                <a:cubicBezTo>
                  <a:pt x="16554" y="7836"/>
                  <a:pt x="16641" y="7775"/>
                  <a:pt x="16707" y="7772"/>
                </a:cubicBezTo>
                <a:lnTo>
                  <a:pt x="16827" y="7766"/>
                </a:lnTo>
                <a:lnTo>
                  <a:pt x="16831" y="7200"/>
                </a:lnTo>
                <a:cubicBezTo>
                  <a:pt x="16835" y="6758"/>
                  <a:pt x="16824" y="6624"/>
                  <a:pt x="16780" y="6589"/>
                </a:cubicBezTo>
                <a:close/>
                <a:moveTo>
                  <a:pt x="20747" y="6604"/>
                </a:moveTo>
                <a:cubicBezTo>
                  <a:pt x="20736" y="6610"/>
                  <a:pt x="20727" y="6625"/>
                  <a:pt x="20721" y="6646"/>
                </a:cubicBezTo>
                <a:cubicBezTo>
                  <a:pt x="20708" y="6689"/>
                  <a:pt x="20724" y="6722"/>
                  <a:pt x="20756" y="6722"/>
                </a:cubicBezTo>
                <a:cubicBezTo>
                  <a:pt x="20821" y="6722"/>
                  <a:pt x="20831" y="6676"/>
                  <a:pt x="20779" y="6610"/>
                </a:cubicBezTo>
                <a:cubicBezTo>
                  <a:pt x="20770" y="6598"/>
                  <a:pt x="20758" y="6598"/>
                  <a:pt x="20747" y="6604"/>
                </a:cubicBezTo>
                <a:close/>
                <a:moveTo>
                  <a:pt x="16451" y="8347"/>
                </a:moveTo>
                <a:cubicBezTo>
                  <a:pt x="16421" y="8347"/>
                  <a:pt x="16397" y="8398"/>
                  <a:pt x="16397" y="8462"/>
                </a:cubicBezTo>
                <a:cubicBezTo>
                  <a:pt x="16397" y="8526"/>
                  <a:pt x="16411" y="8577"/>
                  <a:pt x="16429" y="8577"/>
                </a:cubicBezTo>
                <a:cubicBezTo>
                  <a:pt x="16447" y="8577"/>
                  <a:pt x="16473" y="8526"/>
                  <a:pt x="16485" y="8462"/>
                </a:cubicBezTo>
                <a:cubicBezTo>
                  <a:pt x="16498" y="8392"/>
                  <a:pt x="16484" y="8347"/>
                  <a:pt x="16451" y="8347"/>
                </a:cubicBezTo>
                <a:close/>
                <a:moveTo>
                  <a:pt x="20936" y="8374"/>
                </a:moveTo>
                <a:cubicBezTo>
                  <a:pt x="20932" y="8383"/>
                  <a:pt x="20929" y="8411"/>
                  <a:pt x="20928" y="8456"/>
                </a:cubicBezTo>
                <a:cubicBezTo>
                  <a:pt x="20927" y="8538"/>
                  <a:pt x="20936" y="8582"/>
                  <a:pt x="20949" y="8556"/>
                </a:cubicBezTo>
                <a:cubicBezTo>
                  <a:pt x="20961" y="8530"/>
                  <a:pt x="20963" y="8463"/>
                  <a:pt x="20952" y="8408"/>
                </a:cubicBezTo>
                <a:cubicBezTo>
                  <a:pt x="20946" y="8377"/>
                  <a:pt x="20940" y="8366"/>
                  <a:pt x="20936" y="8374"/>
                </a:cubicBezTo>
                <a:close/>
                <a:moveTo>
                  <a:pt x="16438" y="8656"/>
                </a:moveTo>
                <a:cubicBezTo>
                  <a:pt x="16410" y="8645"/>
                  <a:pt x="16397" y="8724"/>
                  <a:pt x="16419" y="8844"/>
                </a:cubicBezTo>
                <a:cubicBezTo>
                  <a:pt x="16438" y="8948"/>
                  <a:pt x="16450" y="8954"/>
                  <a:pt x="16474" y="8874"/>
                </a:cubicBezTo>
                <a:cubicBezTo>
                  <a:pt x="16491" y="8817"/>
                  <a:pt x="16489" y="8741"/>
                  <a:pt x="16470" y="8701"/>
                </a:cubicBezTo>
                <a:cubicBezTo>
                  <a:pt x="16458" y="8676"/>
                  <a:pt x="16447" y="8660"/>
                  <a:pt x="16438" y="8656"/>
                </a:cubicBezTo>
                <a:close/>
                <a:moveTo>
                  <a:pt x="15803" y="9978"/>
                </a:moveTo>
                <a:cubicBezTo>
                  <a:pt x="15762" y="9987"/>
                  <a:pt x="15720" y="10004"/>
                  <a:pt x="15683" y="10033"/>
                </a:cubicBezTo>
                <a:lnTo>
                  <a:pt x="15593" y="10100"/>
                </a:lnTo>
                <a:lnTo>
                  <a:pt x="15677" y="10193"/>
                </a:lnTo>
                <a:cubicBezTo>
                  <a:pt x="15722" y="10244"/>
                  <a:pt x="15760" y="10334"/>
                  <a:pt x="15760" y="10396"/>
                </a:cubicBezTo>
                <a:cubicBezTo>
                  <a:pt x="15760" y="10547"/>
                  <a:pt x="15786" y="10540"/>
                  <a:pt x="15899" y="10357"/>
                </a:cubicBezTo>
                <a:cubicBezTo>
                  <a:pt x="15951" y="10272"/>
                  <a:pt x="16004" y="10218"/>
                  <a:pt x="16018" y="10236"/>
                </a:cubicBezTo>
                <a:cubicBezTo>
                  <a:pt x="16032" y="10253"/>
                  <a:pt x="16043" y="10207"/>
                  <a:pt x="16043" y="10133"/>
                </a:cubicBezTo>
                <a:cubicBezTo>
                  <a:pt x="16043" y="10016"/>
                  <a:pt x="15925" y="9954"/>
                  <a:pt x="15803" y="9978"/>
                </a:cubicBezTo>
                <a:close/>
                <a:moveTo>
                  <a:pt x="20820" y="10215"/>
                </a:moveTo>
                <a:cubicBezTo>
                  <a:pt x="20719" y="10183"/>
                  <a:pt x="20682" y="10232"/>
                  <a:pt x="20718" y="10351"/>
                </a:cubicBezTo>
                <a:cubicBezTo>
                  <a:pt x="20735" y="10408"/>
                  <a:pt x="20767" y="10405"/>
                  <a:pt x="20824" y="10339"/>
                </a:cubicBezTo>
                <a:lnTo>
                  <a:pt x="20906" y="10242"/>
                </a:lnTo>
                <a:lnTo>
                  <a:pt x="20820" y="10215"/>
                </a:lnTo>
                <a:close/>
                <a:moveTo>
                  <a:pt x="15712" y="10744"/>
                </a:moveTo>
                <a:cubicBezTo>
                  <a:pt x="15642" y="10743"/>
                  <a:pt x="15635" y="10966"/>
                  <a:pt x="15702" y="11065"/>
                </a:cubicBezTo>
                <a:cubicBezTo>
                  <a:pt x="15763" y="11156"/>
                  <a:pt x="15859" y="11102"/>
                  <a:pt x="15860" y="10977"/>
                </a:cubicBezTo>
                <a:cubicBezTo>
                  <a:pt x="15860" y="10835"/>
                  <a:pt x="15804" y="10746"/>
                  <a:pt x="15712" y="10744"/>
                </a:cubicBezTo>
                <a:close/>
                <a:moveTo>
                  <a:pt x="16461" y="11204"/>
                </a:moveTo>
                <a:cubicBezTo>
                  <a:pt x="16392" y="11204"/>
                  <a:pt x="16272" y="11567"/>
                  <a:pt x="16305" y="11676"/>
                </a:cubicBezTo>
                <a:cubicBezTo>
                  <a:pt x="16338" y="11789"/>
                  <a:pt x="16443" y="11730"/>
                  <a:pt x="16454" y="11592"/>
                </a:cubicBezTo>
                <a:cubicBezTo>
                  <a:pt x="16459" y="11528"/>
                  <a:pt x="16476" y="11415"/>
                  <a:pt x="16490" y="11340"/>
                </a:cubicBezTo>
                <a:cubicBezTo>
                  <a:pt x="16508" y="11248"/>
                  <a:pt x="16499" y="11204"/>
                  <a:pt x="16461" y="11204"/>
                </a:cubicBezTo>
                <a:close/>
                <a:moveTo>
                  <a:pt x="20880" y="11331"/>
                </a:moveTo>
                <a:cubicBezTo>
                  <a:pt x="20763" y="11482"/>
                  <a:pt x="20675" y="12571"/>
                  <a:pt x="20769" y="12717"/>
                </a:cubicBezTo>
                <a:cubicBezTo>
                  <a:pt x="20800" y="12766"/>
                  <a:pt x="20823" y="12961"/>
                  <a:pt x="20826" y="13199"/>
                </a:cubicBezTo>
                <a:cubicBezTo>
                  <a:pt x="20832" y="13618"/>
                  <a:pt x="20772" y="13785"/>
                  <a:pt x="20740" y="13438"/>
                </a:cubicBezTo>
                <a:cubicBezTo>
                  <a:pt x="20723" y="13262"/>
                  <a:pt x="20703" y="13235"/>
                  <a:pt x="20598" y="13253"/>
                </a:cubicBezTo>
                <a:cubicBezTo>
                  <a:pt x="20531" y="13264"/>
                  <a:pt x="20466" y="13243"/>
                  <a:pt x="20454" y="13205"/>
                </a:cubicBezTo>
                <a:cubicBezTo>
                  <a:pt x="20443" y="13166"/>
                  <a:pt x="20414" y="13161"/>
                  <a:pt x="20390" y="13193"/>
                </a:cubicBezTo>
                <a:cubicBezTo>
                  <a:pt x="20366" y="13224"/>
                  <a:pt x="20289" y="13252"/>
                  <a:pt x="20219" y="13253"/>
                </a:cubicBezTo>
                <a:cubicBezTo>
                  <a:pt x="20126" y="13254"/>
                  <a:pt x="20088" y="13292"/>
                  <a:pt x="20081" y="13389"/>
                </a:cubicBezTo>
                <a:cubicBezTo>
                  <a:pt x="20076" y="13464"/>
                  <a:pt x="20086" y="13542"/>
                  <a:pt x="20105" y="13565"/>
                </a:cubicBezTo>
                <a:cubicBezTo>
                  <a:pt x="20123" y="13588"/>
                  <a:pt x="20119" y="13672"/>
                  <a:pt x="20094" y="13753"/>
                </a:cubicBezTo>
                <a:cubicBezTo>
                  <a:pt x="20061" y="13864"/>
                  <a:pt x="20062" y="13924"/>
                  <a:pt x="20097" y="14013"/>
                </a:cubicBezTo>
                <a:cubicBezTo>
                  <a:pt x="20129" y="14091"/>
                  <a:pt x="20131" y="14145"/>
                  <a:pt x="20105" y="14179"/>
                </a:cubicBezTo>
                <a:cubicBezTo>
                  <a:pt x="20083" y="14207"/>
                  <a:pt x="20065" y="14262"/>
                  <a:pt x="20065" y="14300"/>
                </a:cubicBezTo>
                <a:cubicBezTo>
                  <a:pt x="20065" y="14339"/>
                  <a:pt x="20123" y="14363"/>
                  <a:pt x="20195" y="14358"/>
                </a:cubicBezTo>
                <a:cubicBezTo>
                  <a:pt x="20292" y="14350"/>
                  <a:pt x="20327" y="14314"/>
                  <a:pt x="20327" y="14216"/>
                </a:cubicBezTo>
                <a:cubicBezTo>
                  <a:pt x="20327" y="14142"/>
                  <a:pt x="20291" y="14063"/>
                  <a:pt x="20248" y="14040"/>
                </a:cubicBezTo>
                <a:cubicBezTo>
                  <a:pt x="20167" y="13996"/>
                  <a:pt x="20167" y="13795"/>
                  <a:pt x="20248" y="13795"/>
                </a:cubicBezTo>
                <a:cubicBezTo>
                  <a:pt x="20273" y="13795"/>
                  <a:pt x="20327" y="13707"/>
                  <a:pt x="20367" y="13601"/>
                </a:cubicBezTo>
                <a:lnTo>
                  <a:pt x="20438" y="13408"/>
                </a:lnTo>
                <a:lnTo>
                  <a:pt x="20463" y="13586"/>
                </a:lnTo>
                <a:cubicBezTo>
                  <a:pt x="20478" y="13696"/>
                  <a:pt x="20507" y="13748"/>
                  <a:pt x="20539" y="13722"/>
                </a:cubicBezTo>
                <a:cubicBezTo>
                  <a:pt x="20621" y="13657"/>
                  <a:pt x="20743" y="13962"/>
                  <a:pt x="20724" y="14182"/>
                </a:cubicBezTo>
                <a:cubicBezTo>
                  <a:pt x="20708" y="14355"/>
                  <a:pt x="20718" y="14371"/>
                  <a:pt x="20826" y="14352"/>
                </a:cubicBezTo>
                <a:lnTo>
                  <a:pt x="20944" y="14331"/>
                </a:lnTo>
                <a:lnTo>
                  <a:pt x="20944" y="13704"/>
                </a:lnTo>
                <a:cubicBezTo>
                  <a:pt x="20944" y="13359"/>
                  <a:pt x="20957" y="13050"/>
                  <a:pt x="20972" y="13017"/>
                </a:cubicBezTo>
                <a:cubicBezTo>
                  <a:pt x="21018" y="12920"/>
                  <a:pt x="21004" y="12672"/>
                  <a:pt x="20953" y="12693"/>
                </a:cubicBezTo>
                <a:cubicBezTo>
                  <a:pt x="20919" y="12708"/>
                  <a:pt x="20906" y="12531"/>
                  <a:pt x="20906" y="12006"/>
                </a:cubicBezTo>
                <a:cubicBezTo>
                  <a:pt x="20906" y="11617"/>
                  <a:pt x="20895" y="11312"/>
                  <a:pt x="20880" y="11331"/>
                </a:cubicBezTo>
                <a:close/>
                <a:moveTo>
                  <a:pt x="21543" y="11900"/>
                </a:moveTo>
                <a:cubicBezTo>
                  <a:pt x="21512" y="11900"/>
                  <a:pt x="21487" y="11937"/>
                  <a:pt x="21487" y="11979"/>
                </a:cubicBezTo>
                <a:cubicBezTo>
                  <a:pt x="21487" y="12022"/>
                  <a:pt x="21512" y="12055"/>
                  <a:pt x="21543" y="12055"/>
                </a:cubicBezTo>
                <a:cubicBezTo>
                  <a:pt x="21574" y="12055"/>
                  <a:pt x="21600" y="12022"/>
                  <a:pt x="21600" y="11979"/>
                </a:cubicBezTo>
                <a:cubicBezTo>
                  <a:pt x="21600" y="11937"/>
                  <a:pt x="21574" y="11900"/>
                  <a:pt x="21543" y="11900"/>
                </a:cubicBezTo>
                <a:close/>
                <a:moveTo>
                  <a:pt x="21253" y="11915"/>
                </a:moveTo>
                <a:cubicBezTo>
                  <a:pt x="21062" y="11938"/>
                  <a:pt x="21057" y="11946"/>
                  <a:pt x="21045" y="12191"/>
                </a:cubicBezTo>
                <a:cubicBezTo>
                  <a:pt x="21038" y="12340"/>
                  <a:pt x="21051" y="12442"/>
                  <a:pt x="21076" y="12442"/>
                </a:cubicBezTo>
                <a:cubicBezTo>
                  <a:pt x="21099" y="12442"/>
                  <a:pt x="21112" y="12365"/>
                  <a:pt x="21105" y="12270"/>
                </a:cubicBezTo>
                <a:cubicBezTo>
                  <a:pt x="21096" y="12131"/>
                  <a:pt x="21113" y="12092"/>
                  <a:pt x="21187" y="12085"/>
                </a:cubicBezTo>
                <a:cubicBezTo>
                  <a:pt x="21415" y="12065"/>
                  <a:pt x="21449" y="12050"/>
                  <a:pt x="21449" y="11973"/>
                </a:cubicBezTo>
                <a:cubicBezTo>
                  <a:pt x="21449" y="11923"/>
                  <a:pt x="21373" y="11901"/>
                  <a:pt x="21253" y="11915"/>
                </a:cubicBezTo>
                <a:close/>
                <a:moveTo>
                  <a:pt x="21394" y="12288"/>
                </a:moveTo>
                <a:cubicBezTo>
                  <a:pt x="21355" y="12288"/>
                  <a:pt x="21344" y="12322"/>
                  <a:pt x="21363" y="12385"/>
                </a:cubicBezTo>
                <a:cubicBezTo>
                  <a:pt x="21379" y="12438"/>
                  <a:pt x="21387" y="12558"/>
                  <a:pt x="21381" y="12654"/>
                </a:cubicBezTo>
                <a:cubicBezTo>
                  <a:pt x="21369" y="12833"/>
                  <a:pt x="21426" y="12891"/>
                  <a:pt x="21470" y="12745"/>
                </a:cubicBezTo>
                <a:cubicBezTo>
                  <a:pt x="21483" y="12699"/>
                  <a:pt x="21519" y="12683"/>
                  <a:pt x="21547" y="12705"/>
                </a:cubicBezTo>
                <a:cubicBezTo>
                  <a:pt x="21576" y="12728"/>
                  <a:pt x="21600" y="12711"/>
                  <a:pt x="21600" y="12669"/>
                </a:cubicBezTo>
                <a:cubicBezTo>
                  <a:pt x="21600" y="12627"/>
                  <a:pt x="21556" y="12559"/>
                  <a:pt x="21503" y="12518"/>
                </a:cubicBezTo>
                <a:cubicBezTo>
                  <a:pt x="21451" y="12476"/>
                  <a:pt x="21419" y="12409"/>
                  <a:pt x="21432" y="12366"/>
                </a:cubicBezTo>
                <a:cubicBezTo>
                  <a:pt x="21444" y="12324"/>
                  <a:pt x="21427" y="12288"/>
                  <a:pt x="21394" y="12288"/>
                </a:cubicBezTo>
                <a:close/>
                <a:moveTo>
                  <a:pt x="623" y="14143"/>
                </a:moveTo>
                <a:cubicBezTo>
                  <a:pt x="596" y="14143"/>
                  <a:pt x="574" y="14194"/>
                  <a:pt x="574" y="14258"/>
                </a:cubicBezTo>
                <a:cubicBezTo>
                  <a:pt x="574" y="14322"/>
                  <a:pt x="596" y="14373"/>
                  <a:pt x="623" y="14373"/>
                </a:cubicBezTo>
                <a:cubicBezTo>
                  <a:pt x="651" y="14373"/>
                  <a:pt x="675" y="14322"/>
                  <a:pt x="675" y="14258"/>
                </a:cubicBezTo>
                <a:cubicBezTo>
                  <a:pt x="675" y="14194"/>
                  <a:pt x="651" y="14143"/>
                  <a:pt x="623" y="14143"/>
                </a:cubicBezTo>
                <a:close/>
                <a:moveTo>
                  <a:pt x="12995" y="14143"/>
                </a:moveTo>
                <a:cubicBezTo>
                  <a:pt x="12938" y="14136"/>
                  <a:pt x="12877" y="14162"/>
                  <a:pt x="12857" y="14228"/>
                </a:cubicBezTo>
                <a:cubicBezTo>
                  <a:pt x="12839" y="14288"/>
                  <a:pt x="12821" y="14288"/>
                  <a:pt x="12791" y="14228"/>
                </a:cubicBezTo>
                <a:cubicBezTo>
                  <a:pt x="12734" y="14110"/>
                  <a:pt x="12690" y="14122"/>
                  <a:pt x="12690" y="14258"/>
                </a:cubicBezTo>
                <a:cubicBezTo>
                  <a:pt x="12690" y="14347"/>
                  <a:pt x="12739" y="14373"/>
                  <a:pt x="12897" y="14373"/>
                </a:cubicBezTo>
                <a:cubicBezTo>
                  <a:pt x="13055" y="14373"/>
                  <a:pt x="13102" y="14347"/>
                  <a:pt x="13102" y="14258"/>
                </a:cubicBezTo>
                <a:cubicBezTo>
                  <a:pt x="13102" y="14190"/>
                  <a:pt x="13051" y="14150"/>
                  <a:pt x="12995" y="14143"/>
                </a:cubicBezTo>
                <a:close/>
                <a:moveTo>
                  <a:pt x="13222" y="14143"/>
                </a:moveTo>
                <a:cubicBezTo>
                  <a:pt x="13167" y="14144"/>
                  <a:pt x="13166" y="14154"/>
                  <a:pt x="13214" y="14219"/>
                </a:cubicBezTo>
                <a:cubicBezTo>
                  <a:pt x="13288" y="14316"/>
                  <a:pt x="13337" y="14316"/>
                  <a:pt x="13308" y="14219"/>
                </a:cubicBezTo>
                <a:cubicBezTo>
                  <a:pt x="13295" y="14176"/>
                  <a:pt x="13256" y="14142"/>
                  <a:pt x="13222" y="14143"/>
                </a:cubicBezTo>
                <a:close/>
                <a:moveTo>
                  <a:pt x="26" y="14152"/>
                </a:moveTo>
                <a:cubicBezTo>
                  <a:pt x="7" y="14153"/>
                  <a:pt x="0" y="14178"/>
                  <a:pt x="0" y="14225"/>
                </a:cubicBezTo>
                <a:cubicBezTo>
                  <a:pt x="0" y="14270"/>
                  <a:pt x="12" y="14292"/>
                  <a:pt x="28" y="14273"/>
                </a:cubicBezTo>
                <a:cubicBezTo>
                  <a:pt x="43" y="14255"/>
                  <a:pt x="85" y="14262"/>
                  <a:pt x="120" y="14288"/>
                </a:cubicBezTo>
                <a:cubicBezTo>
                  <a:pt x="206" y="14353"/>
                  <a:pt x="375" y="14349"/>
                  <a:pt x="375" y="14282"/>
                </a:cubicBezTo>
                <a:cubicBezTo>
                  <a:pt x="375" y="14180"/>
                  <a:pt x="296" y="14130"/>
                  <a:pt x="252" y="14204"/>
                </a:cubicBezTo>
                <a:cubicBezTo>
                  <a:pt x="226" y="14245"/>
                  <a:pt x="174" y="14250"/>
                  <a:pt x="132" y="14216"/>
                </a:cubicBezTo>
                <a:cubicBezTo>
                  <a:pt x="79" y="14172"/>
                  <a:pt x="46" y="14151"/>
                  <a:pt x="26" y="14152"/>
                </a:cubicBezTo>
                <a:close/>
                <a:moveTo>
                  <a:pt x="1364" y="14158"/>
                </a:moveTo>
                <a:cubicBezTo>
                  <a:pt x="1129" y="14158"/>
                  <a:pt x="898" y="14195"/>
                  <a:pt x="898" y="14270"/>
                </a:cubicBezTo>
                <a:cubicBezTo>
                  <a:pt x="898" y="14391"/>
                  <a:pt x="1302" y="14402"/>
                  <a:pt x="1374" y="14282"/>
                </a:cubicBezTo>
                <a:cubicBezTo>
                  <a:pt x="1402" y="14235"/>
                  <a:pt x="1445" y="14238"/>
                  <a:pt x="1492" y="14291"/>
                </a:cubicBezTo>
                <a:cubicBezTo>
                  <a:pt x="1605" y="14415"/>
                  <a:pt x="1874" y="14399"/>
                  <a:pt x="1850" y="14270"/>
                </a:cubicBezTo>
                <a:cubicBezTo>
                  <a:pt x="1836" y="14195"/>
                  <a:pt x="1598" y="14158"/>
                  <a:pt x="1364" y="14158"/>
                </a:cubicBezTo>
                <a:close/>
                <a:moveTo>
                  <a:pt x="12600" y="14161"/>
                </a:moveTo>
                <a:cubicBezTo>
                  <a:pt x="12591" y="14143"/>
                  <a:pt x="12561" y="14156"/>
                  <a:pt x="12534" y="14191"/>
                </a:cubicBezTo>
                <a:cubicBezTo>
                  <a:pt x="12465" y="14280"/>
                  <a:pt x="12383" y="14297"/>
                  <a:pt x="12336" y="14234"/>
                </a:cubicBezTo>
                <a:cubicBezTo>
                  <a:pt x="12315" y="14204"/>
                  <a:pt x="12101" y="14178"/>
                  <a:pt x="11861" y="14173"/>
                </a:cubicBezTo>
                <a:cubicBezTo>
                  <a:pt x="11511" y="14167"/>
                  <a:pt x="11428" y="14184"/>
                  <a:pt x="11444" y="14267"/>
                </a:cubicBezTo>
                <a:cubicBezTo>
                  <a:pt x="11466" y="14387"/>
                  <a:pt x="11821" y="14399"/>
                  <a:pt x="11892" y="14282"/>
                </a:cubicBezTo>
                <a:cubicBezTo>
                  <a:pt x="11920" y="14236"/>
                  <a:pt x="11963" y="14248"/>
                  <a:pt x="12013" y="14312"/>
                </a:cubicBezTo>
                <a:cubicBezTo>
                  <a:pt x="12077" y="14395"/>
                  <a:pt x="12105" y="14394"/>
                  <a:pt x="12171" y="14309"/>
                </a:cubicBezTo>
                <a:cubicBezTo>
                  <a:pt x="12236" y="14226"/>
                  <a:pt x="12267" y="14224"/>
                  <a:pt x="12339" y="14303"/>
                </a:cubicBezTo>
                <a:cubicBezTo>
                  <a:pt x="12411" y="14383"/>
                  <a:pt x="12446" y="14381"/>
                  <a:pt x="12522" y="14297"/>
                </a:cubicBezTo>
                <a:cubicBezTo>
                  <a:pt x="12574" y="14240"/>
                  <a:pt x="12609" y="14179"/>
                  <a:pt x="12600" y="14161"/>
                </a:cubicBezTo>
                <a:close/>
                <a:moveTo>
                  <a:pt x="6656" y="14167"/>
                </a:moveTo>
                <a:cubicBezTo>
                  <a:pt x="6626" y="14192"/>
                  <a:pt x="6636" y="14209"/>
                  <a:pt x="6680" y="14213"/>
                </a:cubicBezTo>
                <a:cubicBezTo>
                  <a:pt x="6719" y="14216"/>
                  <a:pt x="6740" y="14199"/>
                  <a:pt x="6728" y="14173"/>
                </a:cubicBezTo>
                <a:cubicBezTo>
                  <a:pt x="6715" y="14148"/>
                  <a:pt x="6683" y="14145"/>
                  <a:pt x="6656" y="14167"/>
                </a:cubicBezTo>
                <a:close/>
                <a:moveTo>
                  <a:pt x="6841" y="14549"/>
                </a:moveTo>
                <a:cubicBezTo>
                  <a:pt x="6833" y="14347"/>
                  <a:pt x="6826" y="14511"/>
                  <a:pt x="6826" y="14915"/>
                </a:cubicBezTo>
                <a:cubicBezTo>
                  <a:pt x="6826" y="15319"/>
                  <a:pt x="6833" y="15483"/>
                  <a:pt x="6841" y="15281"/>
                </a:cubicBezTo>
                <a:cubicBezTo>
                  <a:pt x="6848" y="15079"/>
                  <a:pt x="6848" y="14750"/>
                  <a:pt x="6841" y="14549"/>
                </a:cubicBezTo>
                <a:close/>
                <a:moveTo>
                  <a:pt x="6674" y="15254"/>
                </a:moveTo>
                <a:cubicBezTo>
                  <a:pt x="6670" y="15262"/>
                  <a:pt x="6667" y="15287"/>
                  <a:pt x="6666" y="15332"/>
                </a:cubicBezTo>
                <a:cubicBezTo>
                  <a:pt x="6665" y="15414"/>
                  <a:pt x="6673" y="15461"/>
                  <a:pt x="6685" y="15435"/>
                </a:cubicBezTo>
                <a:cubicBezTo>
                  <a:pt x="6698" y="15410"/>
                  <a:pt x="6699" y="15343"/>
                  <a:pt x="6688" y="15287"/>
                </a:cubicBezTo>
                <a:cubicBezTo>
                  <a:pt x="6682" y="15256"/>
                  <a:pt x="6678" y="15246"/>
                  <a:pt x="6674" y="15254"/>
                </a:cubicBezTo>
                <a:close/>
                <a:moveTo>
                  <a:pt x="21206" y="15847"/>
                </a:moveTo>
                <a:cubicBezTo>
                  <a:pt x="21182" y="15838"/>
                  <a:pt x="21152" y="15879"/>
                  <a:pt x="21133" y="15977"/>
                </a:cubicBezTo>
                <a:cubicBezTo>
                  <a:pt x="21111" y="16097"/>
                  <a:pt x="21102" y="16101"/>
                  <a:pt x="21063" y="15995"/>
                </a:cubicBezTo>
                <a:cubicBezTo>
                  <a:pt x="21028" y="15900"/>
                  <a:pt x="20924" y="15874"/>
                  <a:pt x="20546" y="15868"/>
                </a:cubicBezTo>
                <a:lnTo>
                  <a:pt x="20074" y="15862"/>
                </a:lnTo>
                <a:lnTo>
                  <a:pt x="20072" y="16422"/>
                </a:lnTo>
                <a:lnTo>
                  <a:pt x="20069" y="16982"/>
                </a:lnTo>
                <a:lnTo>
                  <a:pt x="20671" y="16982"/>
                </a:lnTo>
                <a:lnTo>
                  <a:pt x="21271" y="16985"/>
                </a:lnTo>
                <a:lnTo>
                  <a:pt x="21250" y="16773"/>
                </a:lnTo>
                <a:cubicBezTo>
                  <a:pt x="21239" y="16656"/>
                  <a:pt x="21248" y="16523"/>
                  <a:pt x="21271" y="16476"/>
                </a:cubicBezTo>
                <a:cubicBezTo>
                  <a:pt x="21298" y="16421"/>
                  <a:pt x="21299" y="16354"/>
                  <a:pt x="21275" y="16289"/>
                </a:cubicBezTo>
                <a:cubicBezTo>
                  <a:pt x="21255" y="16234"/>
                  <a:pt x="21242" y="16112"/>
                  <a:pt x="21246" y="16016"/>
                </a:cubicBezTo>
                <a:cubicBezTo>
                  <a:pt x="21250" y="15914"/>
                  <a:pt x="21231" y="15855"/>
                  <a:pt x="21206" y="15847"/>
                </a:cubicBezTo>
                <a:close/>
                <a:moveTo>
                  <a:pt x="20138" y="17953"/>
                </a:moveTo>
                <a:cubicBezTo>
                  <a:pt x="20105" y="17954"/>
                  <a:pt x="20077" y="18031"/>
                  <a:pt x="20072" y="18135"/>
                </a:cubicBezTo>
                <a:cubicBezTo>
                  <a:pt x="20064" y="18333"/>
                  <a:pt x="20143" y="18380"/>
                  <a:pt x="20208" y="18217"/>
                </a:cubicBezTo>
                <a:cubicBezTo>
                  <a:pt x="20257" y="18097"/>
                  <a:pt x="20218" y="17952"/>
                  <a:pt x="20138" y="17953"/>
                </a:cubicBezTo>
                <a:close/>
                <a:moveTo>
                  <a:pt x="18678" y="20426"/>
                </a:moveTo>
                <a:cubicBezTo>
                  <a:pt x="18661" y="20428"/>
                  <a:pt x="18644" y="20445"/>
                  <a:pt x="18625" y="20478"/>
                </a:cubicBezTo>
                <a:cubicBezTo>
                  <a:pt x="18595" y="20529"/>
                  <a:pt x="18549" y="20544"/>
                  <a:pt x="18523" y="20511"/>
                </a:cubicBezTo>
                <a:cubicBezTo>
                  <a:pt x="18483" y="20462"/>
                  <a:pt x="18483" y="20474"/>
                  <a:pt x="18523" y="20574"/>
                </a:cubicBezTo>
                <a:cubicBezTo>
                  <a:pt x="18556" y="20659"/>
                  <a:pt x="18559" y="20712"/>
                  <a:pt x="18532" y="20747"/>
                </a:cubicBezTo>
                <a:cubicBezTo>
                  <a:pt x="18457" y="20842"/>
                  <a:pt x="18530" y="20928"/>
                  <a:pt x="18671" y="20910"/>
                </a:cubicBezTo>
                <a:cubicBezTo>
                  <a:pt x="18858" y="20887"/>
                  <a:pt x="18863" y="20898"/>
                  <a:pt x="18827" y="21228"/>
                </a:cubicBezTo>
                <a:cubicBezTo>
                  <a:pt x="18810" y="21385"/>
                  <a:pt x="18805" y="21542"/>
                  <a:pt x="18815" y="21576"/>
                </a:cubicBezTo>
                <a:cubicBezTo>
                  <a:pt x="18821" y="21593"/>
                  <a:pt x="18834" y="21600"/>
                  <a:pt x="18852" y="21594"/>
                </a:cubicBezTo>
                <a:cubicBezTo>
                  <a:pt x="18870" y="21589"/>
                  <a:pt x="18894" y="21572"/>
                  <a:pt x="18916" y="21546"/>
                </a:cubicBezTo>
                <a:cubicBezTo>
                  <a:pt x="18962" y="21494"/>
                  <a:pt x="19011" y="21458"/>
                  <a:pt x="19026" y="21467"/>
                </a:cubicBezTo>
                <a:cubicBezTo>
                  <a:pt x="19081" y="21499"/>
                  <a:pt x="19053" y="20961"/>
                  <a:pt x="18995" y="20862"/>
                </a:cubicBezTo>
                <a:cubicBezTo>
                  <a:pt x="18963" y="20807"/>
                  <a:pt x="18944" y="20702"/>
                  <a:pt x="18953" y="20629"/>
                </a:cubicBezTo>
                <a:cubicBezTo>
                  <a:pt x="18966" y="20524"/>
                  <a:pt x="18948" y="20499"/>
                  <a:pt x="18871" y="20517"/>
                </a:cubicBezTo>
                <a:cubicBezTo>
                  <a:pt x="18817" y="20530"/>
                  <a:pt x="18752" y="20506"/>
                  <a:pt x="18726" y="20462"/>
                </a:cubicBezTo>
                <a:cubicBezTo>
                  <a:pt x="18710" y="20435"/>
                  <a:pt x="18695" y="20424"/>
                  <a:pt x="18678" y="20426"/>
                </a:cubicBezTo>
                <a:close/>
              </a:path>
            </a:pathLst>
          </a:custGeom>
          <a:ln w="12700">
            <a:miter lim="400000"/>
          </a:ln>
        </p:spPr>
      </p:pic>
      <p:pic>
        <p:nvPicPr>
          <p:cNvPr id="1223" name="C:\Users\Administrator\AppData\Roaming\Tencent\Users\1659041496\QQ\WinTemp\RichOle\0[[2WD0R3TIL3C0A6U021$1.png" descr="C:\Users\Administrator\AppData\Roaming\Tencent\Users\1659041496\QQ\WinTemp\RichOle\0[[2WD0R3TIL3C0A6U021$1.png"/>
          <p:cNvPicPr>
            <a:picLocks noChangeAspect="1"/>
          </p:cNvPicPr>
          <p:nvPr/>
        </p:nvPicPr>
        <p:blipFill>
          <a:blip r:embed="rId5">
            <a:extLst/>
          </a:blip>
          <a:stretch>
            <a:fillRect/>
          </a:stretch>
        </p:blipFill>
        <p:spPr>
          <a:xfrm>
            <a:off x="4932961" y="4871310"/>
            <a:ext cx="3357600" cy="3238628"/>
          </a:xfrm>
          <a:prstGeom prst="rect">
            <a:avLst/>
          </a:prstGeom>
          <a:ln w="12700">
            <a:miter lim="400000"/>
          </a:ln>
        </p:spPr>
      </p:pic>
      <p:sp>
        <p:nvSpPr>
          <p:cNvPr id="1224" name="轮辐式传感器测量桥路"/>
          <p:cNvSpPr txBox="1"/>
          <p:nvPr/>
        </p:nvSpPr>
        <p:spPr>
          <a:xfrm>
            <a:off x="4307839" y="7989005"/>
            <a:ext cx="4813583"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800"/>
              </a:spcBef>
              <a:buClr>
                <a:srgbClr val="3333CC"/>
              </a:buClr>
              <a:buFont typeface="Wingdings"/>
              <a:defRPr sz="2600">
                <a:latin typeface="+mj-lt"/>
                <a:ea typeface="+mj-ea"/>
                <a:cs typeface="+mj-cs"/>
                <a:sym typeface="微软雅黑"/>
              </a:defRPr>
            </a:lvl1pPr>
          </a:lstStyle>
          <a:p>
            <a:r>
              <a:t>轮辐式传感器测量桥路</a:t>
            </a:r>
          </a:p>
        </p:txBody>
      </p:sp>
      <p:sp>
        <p:nvSpPr>
          <p:cNvPr id="1225" name="力传感器"/>
          <p:cNvSpPr txBox="1">
            <a:spLocks noGrp="1"/>
          </p:cNvSpPr>
          <p:nvPr>
            <p:ph type="title"/>
          </p:nvPr>
        </p:nvSpPr>
        <p:spPr>
          <a:prstGeom prst="rect">
            <a:avLst/>
          </a:prstGeom>
        </p:spPr>
        <p:txBody>
          <a:bodyPr/>
          <a:lstStyle/>
          <a:p>
            <a:r>
              <a:t>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62</a:t>
            </a:fld>
            <a:endParaRPr lang="zh-CN" altLang="en-US"/>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压力传感器"/>
          <p:cNvSpPr txBox="1">
            <a:spLocks noGrp="1"/>
          </p:cNvSpPr>
          <p:nvPr>
            <p:ph type="title"/>
          </p:nvPr>
        </p:nvSpPr>
        <p:spPr>
          <a:prstGeom prst="rect">
            <a:avLst/>
          </a:prstGeom>
        </p:spPr>
        <p:txBody>
          <a:bodyPr/>
          <a:lstStyle/>
          <a:p>
            <a:r>
              <a:t>压力传感器</a:t>
            </a:r>
          </a:p>
        </p:txBody>
      </p:sp>
      <p:sp>
        <p:nvSpPr>
          <p:cNvPr id="1228" name="2. 压力传感器"/>
          <p:cNvSpPr txBox="1"/>
          <p:nvPr/>
        </p:nvSpPr>
        <p:spPr>
          <a:xfrm>
            <a:off x="1838959" y="1577578"/>
            <a:ext cx="2941498"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87680" indent="-487680">
              <a:spcBef>
                <a:spcPts val="4200"/>
              </a:spcBef>
              <a:defRPr sz="3200" b="1">
                <a:solidFill>
                  <a:srgbClr val="FF3300"/>
                </a:solidFill>
                <a:latin typeface="Tahoma"/>
                <a:ea typeface="Tahoma"/>
                <a:cs typeface="Tahoma"/>
                <a:sym typeface="Tahoma"/>
              </a:defRPr>
            </a:lvl1pPr>
          </a:lstStyle>
          <a:p>
            <a:r>
              <a:t>2. 压力传感器</a:t>
            </a:r>
          </a:p>
        </p:txBody>
      </p:sp>
      <p:sp>
        <p:nvSpPr>
          <p:cNvPr id="1229" name="压力传感器主要用来测量流体的压力。广泛应用于测量管道内部压力，内燃机燃气的压力，压差和喷射压力，发动机和导弹试验中的脉动压力，以及各种领域中的流体压力等。"/>
          <p:cNvSpPr txBox="1"/>
          <p:nvPr/>
        </p:nvSpPr>
        <p:spPr>
          <a:xfrm>
            <a:off x="752405" y="2649825"/>
            <a:ext cx="1085996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defRPr>
                <a:latin typeface="黑体"/>
                <a:ea typeface="黑体"/>
                <a:cs typeface="黑体"/>
                <a:sym typeface="黑体"/>
              </a:defRPr>
            </a:pPr>
            <a:r>
              <a:t>压力传感器主要用来测量</a:t>
            </a:r>
            <a:r>
              <a:rPr>
                <a:solidFill>
                  <a:schemeClr val="accent5"/>
                </a:solidFill>
              </a:rPr>
              <a:t>流体的压力</a:t>
            </a:r>
            <a:r>
              <a:t>。广泛应用于测量管道内部压力，内燃机燃气的压力，压差和喷射压力，发动机和导弹试验中的脉动压力，以及各种领域中的流体压力等。</a:t>
            </a:r>
          </a:p>
        </p:txBody>
      </p:sp>
      <p:grpSp>
        <p:nvGrpSpPr>
          <p:cNvPr id="1246" name="成组"/>
          <p:cNvGrpSpPr/>
          <p:nvPr/>
        </p:nvGrpSpPr>
        <p:grpSpPr>
          <a:xfrm>
            <a:off x="1411446" y="4219075"/>
            <a:ext cx="11205459" cy="4126928"/>
            <a:chOff x="0" y="0"/>
            <a:chExt cx="11205458" cy="4126926"/>
          </a:xfrm>
        </p:grpSpPr>
        <p:grpSp>
          <p:nvGrpSpPr>
            <p:cNvPr id="1232" name="Shape 847"/>
            <p:cNvGrpSpPr/>
            <p:nvPr/>
          </p:nvGrpSpPr>
          <p:grpSpPr>
            <a:xfrm>
              <a:off x="3368254" y="0"/>
              <a:ext cx="3934076" cy="1448222"/>
              <a:chOff x="0" y="0"/>
              <a:chExt cx="3934074" cy="1448221"/>
            </a:xfrm>
          </p:grpSpPr>
          <p:sp>
            <p:nvSpPr>
              <p:cNvPr id="1230" name="圆角矩形"/>
              <p:cNvSpPr/>
              <p:nvPr/>
            </p:nvSpPr>
            <p:spPr>
              <a:xfrm>
                <a:off x="0" y="343925"/>
                <a:ext cx="3934075" cy="760373"/>
              </a:xfrm>
              <a:prstGeom prst="roundRect">
                <a:avLst>
                  <a:gd name="adj" fmla="val 50000"/>
                </a:avLst>
              </a:prstGeom>
              <a:solidFill>
                <a:srgbClr val="FFFFFF"/>
              </a:solidFill>
              <a:ln w="63500" cap="flat">
                <a:solidFill>
                  <a:schemeClr val="accent3"/>
                </a:solidFill>
                <a:prstDash val="solid"/>
                <a:miter lim="400000"/>
              </a:ln>
              <a:effectLst/>
            </p:spPr>
            <p:txBody>
              <a:bodyPr wrap="square" lIns="50800" tIns="50800" rIns="50800" bIns="50800" numCol="1" anchor="ctr">
                <a:noAutofit/>
              </a:bodyPr>
              <a:lstStyle/>
              <a:p>
                <a:pPr algn="ctr">
                  <a:defRPr sz="3400">
                    <a:solidFill>
                      <a:srgbClr val="FFFFFF"/>
                    </a:solidFill>
                    <a:latin typeface="华文中宋"/>
                    <a:ea typeface="华文中宋"/>
                    <a:cs typeface="华文中宋"/>
                    <a:sym typeface="华文中宋"/>
                  </a:defRPr>
                </a:pPr>
                <a:endParaRPr/>
              </a:p>
            </p:txBody>
          </p:sp>
          <p:sp>
            <p:nvSpPr>
              <p:cNvPr id="1231" name="常用压力检测仪表"/>
              <p:cNvSpPr txBox="1"/>
              <p:nvPr/>
            </p:nvSpPr>
            <p:spPr>
              <a:xfrm>
                <a:off x="111352" y="0"/>
                <a:ext cx="3711371" cy="14482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ctr">
                <a:noAutofit/>
              </a:bodyPr>
              <a:lstStyle>
                <a:lvl1pPr algn="ctr">
                  <a:defRPr sz="3400" b="1">
                    <a:latin typeface="华文中宋"/>
                    <a:ea typeface="华文中宋"/>
                    <a:cs typeface="华文中宋"/>
                    <a:sym typeface="华文中宋"/>
                  </a:defRPr>
                </a:lvl1pPr>
              </a:lstStyle>
              <a:p>
                <a:r>
                  <a:t>常用压力检测仪表</a:t>
                </a:r>
              </a:p>
            </p:txBody>
          </p:sp>
        </p:grpSp>
        <p:sp>
          <p:nvSpPr>
            <p:cNvPr id="1233" name="Shape 860"/>
            <p:cNvSpPr/>
            <p:nvPr/>
          </p:nvSpPr>
          <p:spPr>
            <a:xfrm>
              <a:off x="5231997" y="1219827"/>
              <a:ext cx="1" cy="4377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34" name="Shape 861"/>
            <p:cNvSpPr/>
            <p:nvPr/>
          </p:nvSpPr>
          <p:spPr>
            <a:xfrm flipH="1">
              <a:off x="1216288" y="1657618"/>
              <a:ext cx="4013902" cy="5086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50800" tIns="50800" rIns="50800" bIns="50800" numCol="1" anchor="ctr">
              <a:noAutofit/>
            </a:bodyPr>
            <a:lstStyle/>
            <a:p>
              <a:pPr algn="ctr">
                <a:defRPr sz="2200">
                  <a:solidFill>
                    <a:srgbClr val="FFFFFF"/>
                  </a:solidFill>
                  <a:latin typeface="Arial"/>
                  <a:ea typeface="Arial"/>
                  <a:cs typeface="Arial"/>
                  <a:sym typeface="Arial"/>
                </a:defRPr>
              </a:pPr>
              <a:endParaRPr/>
            </a:p>
          </p:txBody>
        </p:sp>
        <p:sp>
          <p:nvSpPr>
            <p:cNvPr id="1235" name="Shape 862"/>
            <p:cNvSpPr/>
            <p:nvPr/>
          </p:nvSpPr>
          <p:spPr>
            <a:xfrm>
              <a:off x="5230190" y="1657616"/>
              <a:ext cx="4013901" cy="5086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50800" tIns="50800" rIns="50800" bIns="50800" numCol="1" anchor="ctr">
              <a:noAutofit/>
            </a:bodyPr>
            <a:lstStyle/>
            <a:p>
              <a:pPr algn="ctr">
                <a:defRPr sz="2200">
                  <a:solidFill>
                    <a:srgbClr val="FFFFFF"/>
                  </a:solidFill>
                  <a:latin typeface="Arial"/>
                  <a:ea typeface="Arial"/>
                  <a:cs typeface="Arial"/>
                  <a:sym typeface="Arial"/>
                </a:defRPr>
              </a:pPr>
              <a:endParaRPr/>
            </a:p>
          </p:txBody>
        </p:sp>
        <p:sp>
          <p:nvSpPr>
            <p:cNvPr id="1236" name="Shape 860"/>
            <p:cNvSpPr/>
            <p:nvPr/>
          </p:nvSpPr>
          <p:spPr>
            <a:xfrm>
              <a:off x="3640082" y="1645954"/>
              <a:ext cx="1" cy="5406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37" name="Shape 860"/>
            <p:cNvSpPr/>
            <p:nvPr/>
          </p:nvSpPr>
          <p:spPr>
            <a:xfrm>
              <a:off x="6513276" y="1645954"/>
              <a:ext cx="1" cy="5406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38" name="矩形 1"/>
            <p:cNvSpPr txBox="1"/>
            <p:nvPr/>
          </p:nvSpPr>
          <p:spPr>
            <a:xfrm>
              <a:off x="0" y="3504626"/>
              <a:ext cx="2765108" cy="62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4200"/>
                </a:spcBef>
                <a:buClr>
                  <a:srgbClr val="0000FF"/>
                </a:buClr>
                <a:buFont typeface="Wingdings"/>
                <a:defRPr sz="2900"/>
              </a:lvl1pPr>
            </a:lstStyle>
            <a:p>
              <a:r>
                <a:t>重力平衡	</a:t>
              </a:r>
            </a:p>
          </p:txBody>
        </p:sp>
        <p:sp>
          <p:nvSpPr>
            <p:cNvPr id="1239" name="矩形 16"/>
            <p:cNvSpPr txBox="1"/>
            <p:nvPr/>
          </p:nvSpPr>
          <p:spPr>
            <a:xfrm>
              <a:off x="2674088" y="3504626"/>
              <a:ext cx="2765109" cy="62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4200"/>
                </a:spcBef>
                <a:buClr>
                  <a:srgbClr val="0000FF"/>
                </a:buClr>
                <a:buFont typeface="Wingdings"/>
                <a:defRPr sz="2900"/>
              </a:lvl1pPr>
            </a:lstStyle>
            <a:p>
              <a:r>
                <a:t>弹性力平衡	</a:t>
              </a:r>
            </a:p>
          </p:txBody>
        </p:sp>
        <p:sp>
          <p:nvSpPr>
            <p:cNvPr id="1240" name="矩形 17"/>
            <p:cNvSpPr txBox="1"/>
            <p:nvPr/>
          </p:nvSpPr>
          <p:spPr>
            <a:xfrm>
              <a:off x="5486100" y="3504626"/>
              <a:ext cx="2765108" cy="62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4200"/>
                </a:spcBef>
                <a:buClr>
                  <a:srgbClr val="0000FF"/>
                </a:buClr>
                <a:buFont typeface="Wingdings"/>
                <a:defRPr sz="2900"/>
              </a:lvl1pPr>
            </a:lstStyle>
            <a:p>
              <a:r>
                <a:t>机械力平衡	</a:t>
              </a:r>
            </a:p>
          </p:txBody>
        </p:sp>
        <p:sp>
          <p:nvSpPr>
            <p:cNvPr id="1241" name="矩形 18"/>
            <p:cNvSpPr txBox="1"/>
            <p:nvPr/>
          </p:nvSpPr>
          <p:spPr>
            <a:xfrm>
              <a:off x="8440350" y="3504626"/>
              <a:ext cx="2765109" cy="62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spcBef>
                  <a:spcPts val="4200"/>
                </a:spcBef>
                <a:buClr>
                  <a:srgbClr val="0000FF"/>
                </a:buClr>
                <a:buFont typeface="Wingdings"/>
                <a:defRPr sz="2900"/>
              </a:lvl1pPr>
            </a:lstStyle>
            <a:p>
              <a:r>
                <a:t>物性测量</a:t>
              </a:r>
            </a:p>
          </p:txBody>
        </p:sp>
        <p:sp>
          <p:nvSpPr>
            <p:cNvPr id="1242" name="液柱式压力计"/>
            <p:cNvSpPr/>
            <p:nvPr/>
          </p:nvSpPr>
          <p:spPr>
            <a:xfrm>
              <a:off x="48539" y="2161551"/>
              <a:ext cx="2137307" cy="1363698"/>
            </a:xfrm>
            <a:prstGeom prst="rect">
              <a:avLst/>
            </a:prstGeom>
            <a:noFill/>
            <a:ln w="635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3400" b="1">
                  <a:latin typeface="华文中宋"/>
                  <a:ea typeface="华文中宋"/>
                  <a:cs typeface="华文中宋"/>
                  <a:sym typeface="华文中宋"/>
                </a:defRPr>
              </a:lvl1pPr>
            </a:lstStyle>
            <a:p>
              <a:r>
                <a:t>液柱式压力计</a:t>
              </a:r>
            </a:p>
          </p:txBody>
        </p:sp>
        <p:sp>
          <p:nvSpPr>
            <p:cNvPr id="1243" name="弹性式压力计"/>
            <p:cNvSpPr/>
            <p:nvPr/>
          </p:nvSpPr>
          <p:spPr>
            <a:xfrm>
              <a:off x="2571429" y="2161551"/>
              <a:ext cx="2137307" cy="1363698"/>
            </a:xfrm>
            <a:prstGeom prst="rect">
              <a:avLst/>
            </a:prstGeom>
            <a:noFill/>
            <a:ln w="635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3400" b="1">
                  <a:latin typeface="华文中宋"/>
                  <a:ea typeface="华文中宋"/>
                  <a:cs typeface="华文中宋"/>
                  <a:sym typeface="华文中宋"/>
                </a:defRPr>
              </a:lvl1pPr>
            </a:lstStyle>
            <a:p>
              <a:r>
                <a:t>弹性式压力计</a:t>
              </a:r>
            </a:p>
          </p:txBody>
        </p:sp>
        <p:sp>
          <p:nvSpPr>
            <p:cNvPr id="1244" name="力平衡压力计"/>
            <p:cNvSpPr/>
            <p:nvPr/>
          </p:nvSpPr>
          <p:spPr>
            <a:xfrm>
              <a:off x="5324530" y="2161551"/>
              <a:ext cx="2137307" cy="1363698"/>
            </a:xfrm>
            <a:prstGeom prst="rect">
              <a:avLst/>
            </a:prstGeom>
            <a:noFill/>
            <a:ln w="635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3400" b="1">
                  <a:latin typeface="华文中宋"/>
                  <a:ea typeface="华文中宋"/>
                  <a:cs typeface="华文中宋"/>
                  <a:sym typeface="华文中宋"/>
                </a:defRPr>
              </a:lvl1pPr>
            </a:lstStyle>
            <a:p>
              <a:r>
                <a:t>力平衡压力计</a:t>
              </a:r>
            </a:p>
          </p:txBody>
        </p:sp>
        <p:sp>
          <p:nvSpPr>
            <p:cNvPr id="1245" name="压力传感器"/>
            <p:cNvSpPr/>
            <p:nvPr/>
          </p:nvSpPr>
          <p:spPr>
            <a:xfrm>
              <a:off x="8082429" y="2161551"/>
              <a:ext cx="2137307" cy="1363698"/>
            </a:xfrm>
            <a:prstGeom prst="rect">
              <a:avLst/>
            </a:prstGeom>
            <a:noFill/>
            <a:ln w="635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3400" b="1">
                  <a:latin typeface="华文中宋"/>
                  <a:ea typeface="华文中宋"/>
                  <a:cs typeface="华文中宋"/>
                  <a:sym typeface="华文中宋"/>
                </a:defRPr>
              </a:lvl1pPr>
            </a:lstStyle>
            <a:p>
              <a:r>
                <a:t>压力传感器</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63</a:t>
            </a:fld>
            <a:endParaRPr lang="zh-CN" altLang="en-US"/>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 name="Picture 11" descr="Picture 11"/>
          <p:cNvPicPr>
            <a:picLocks noChangeAspect="1"/>
          </p:cNvPicPr>
          <p:nvPr/>
        </p:nvPicPr>
        <p:blipFill>
          <a:blip r:embed="rId3">
            <a:extLst/>
          </a:blip>
          <a:stretch>
            <a:fillRect/>
          </a:stretch>
        </p:blipFill>
        <p:spPr>
          <a:xfrm>
            <a:off x="970845" y="4719431"/>
            <a:ext cx="11469512" cy="4307841"/>
          </a:xfrm>
          <a:prstGeom prst="rect">
            <a:avLst/>
          </a:prstGeom>
          <a:ln w="12700">
            <a:miter lim="400000"/>
          </a:ln>
        </p:spPr>
      </p:pic>
      <p:sp>
        <p:nvSpPr>
          <p:cNvPr id="1249" name="Rectangle 4"/>
          <p:cNvSpPr txBox="1"/>
          <p:nvPr/>
        </p:nvSpPr>
        <p:spPr>
          <a:xfrm>
            <a:off x="494757" y="2438146"/>
            <a:ext cx="12015286" cy="1117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1">
                <a:latin typeface="华文中宋"/>
                <a:ea typeface="华文中宋"/>
                <a:cs typeface="华文中宋"/>
                <a:sym typeface="华文中宋"/>
              </a:defRPr>
            </a:pPr>
            <a:r>
              <a:t>基本原理：</a:t>
            </a:r>
            <a:r>
              <a:rPr b="0"/>
              <a:t>流体静力平衡原理，</a:t>
            </a:r>
            <a:r>
              <a:rPr b="0">
                <a:latin typeface="宋体"/>
                <a:ea typeface="宋体"/>
                <a:cs typeface="宋体"/>
                <a:sym typeface="宋体"/>
              </a:rPr>
              <a:t>一定高度的工作液体产生的重力与被测压力相平衡 </a:t>
            </a:r>
          </a:p>
        </p:txBody>
      </p:sp>
      <p:sp>
        <p:nvSpPr>
          <p:cNvPr id="1250" name="Rectangle 6"/>
          <p:cNvSpPr txBox="1"/>
          <p:nvPr/>
        </p:nvSpPr>
        <p:spPr>
          <a:xfrm>
            <a:off x="632320" y="3762266"/>
            <a:ext cx="1214656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latin typeface="华文中宋"/>
                <a:ea typeface="华文中宋"/>
                <a:cs typeface="华文中宋"/>
                <a:sym typeface="华文中宋"/>
              </a:defRPr>
            </a:pPr>
            <a:r>
              <a:t>一般是采用充有水或水银等液体的玻璃U形管、单管或斜管进行压力测量的。</a:t>
            </a:r>
          </a:p>
        </p:txBody>
      </p:sp>
      <p:sp>
        <p:nvSpPr>
          <p:cNvPr id="1251" name="液柱式压力计（重力平衡方法）"/>
          <p:cNvSpPr txBox="1"/>
          <p:nvPr/>
        </p:nvSpPr>
        <p:spPr>
          <a:xfrm>
            <a:off x="3778250" y="1394268"/>
            <a:ext cx="5448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50000"/>
              </a:lnSpc>
              <a:defRPr sz="3000" b="1">
                <a:solidFill>
                  <a:srgbClr val="008000"/>
                </a:solidFill>
                <a:latin typeface="华文中宋"/>
                <a:ea typeface="华文中宋"/>
                <a:cs typeface="华文中宋"/>
                <a:sym typeface="华文中宋"/>
              </a:defRPr>
            </a:lvl1pPr>
          </a:lstStyle>
          <a:p>
            <a:r>
              <a:t>液柱式压力计（重力平衡方法）</a:t>
            </a:r>
          </a:p>
        </p:txBody>
      </p:sp>
      <p:sp>
        <p:nvSpPr>
          <p:cNvPr id="1252" name="压力传感器"/>
          <p:cNvSpPr txBox="1">
            <a:spLocks noGrp="1"/>
          </p:cNvSpPr>
          <p:nvPr>
            <p:ph type="title"/>
          </p:nvPr>
        </p:nvSpPr>
        <p:spPr>
          <a:xfrm>
            <a:off x="0" y="92610"/>
            <a:ext cx="4443999" cy="1097220"/>
          </a:xfrm>
          <a:prstGeom prst="rect">
            <a:avLst/>
          </a:prstGeom>
        </p:spPr>
        <p:txBody>
          <a:bodyPr/>
          <a:lstStyle/>
          <a:p>
            <a:r>
              <a:rPr dirty="0" err="1"/>
              <a:t>压力传感器</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64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50"/>
                                        </p:tgtEl>
                                        <p:attrNameLst>
                                          <p:attrName>style.visibility</p:attrName>
                                        </p:attrNameLst>
                                      </p:cBhvr>
                                      <p:to>
                                        <p:strVal val="visible"/>
                                      </p:to>
                                    </p:set>
                                    <p:animEffect transition="in" filter="dissolve">
                                      <p:cBhvr>
                                        <p:cTn id="7" dur="500"/>
                                        <p:tgtEl>
                                          <p:spTgt spid="12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248"/>
                                        </p:tgtEl>
                                        <p:attrNameLst>
                                          <p:attrName>style.visibility</p:attrName>
                                        </p:attrNameLst>
                                      </p:cBhvr>
                                      <p:to>
                                        <p:strVal val="visible"/>
                                      </p:to>
                                    </p:set>
                                    <p:animEffect transition="in" filter="dissolve">
                                      <p:cBhvr>
                                        <p:cTn id="12" dur="500"/>
                                        <p:tgtEl>
                                          <p:spTgt spid="1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8" grpId="2" animBg="1" advAuto="0"/>
      <p:bldP spid="1250" grpId="1"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 name="Rectangle 1"/>
          <p:cNvSpPr txBox="1"/>
          <p:nvPr/>
        </p:nvSpPr>
        <p:spPr>
          <a:xfrm>
            <a:off x="894341" y="2107706"/>
            <a:ext cx="11216118"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1">
                <a:latin typeface="华文中宋"/>
                <a:ea typeface="华文中宋"/>
                <a:cs typeface="华文中宋"/>
                <a:sym typeface="华文中宋"/>
              </a:defRPr>
            </a:pPr>
            <a:r>
              <a:t>基本原理：</a:t>
            </a:r>
            <a:r>
              <a:rPr b="0"/>
              <a:t>利用弹性元件受压力作用发生弹性形变而产生的弹性力与被测压力相平衡</a:t>
            </a:r>
          </a:p>
        </p:txBody>
      </p:sp>
      <p:grpSp>
        <p:nvGrpSpPr>
          <p:cNvPr id="1263" name="成组"/>
          <p:cNvGrpSpPr/>
          <p:nvPr/>
        </p:nvGrpSpPr>
        <p:grpSpPr>
          <a:xfrm>
            <a:off x="2647215" y="3416583"/>
            <a:ext cx="6780730" cy="1252012"/>
            <a:chOff x="0" y="0"/>
            <a:chExt cx="6780729" cy="1252011"/>
          </a:xfrm>
        </p:grpSpPr>
        <p:sp>
          <p:nvSpPr>
            <p:cNvPr id="1257" name="Rectangle 8"/>
            <p:cNvSpPr txBox="1"/>
            <p:nvPr/>
          </p:nvSpPr>
          <p:spPr>
            <a:xfrm>
              <a:off x="5244029" y="0"/>
              <a:ext cx="15367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a:solidFill>
                    <a:srgbClr val="030609"/>
                  </a:solidFill>
                  <a:latin typeface="宋体"/>
                  <a:ea typeface="宋体"/>
                  <a:cs typeface="宋体"/>
                  <a:sym typeface="宋体"/>
                </a:defRPr>
              </a:lvl1pPr>
            </a:lstStyle>
            <a:p>
              <a:pPr>
                <a:defRPr b="1">
                  <a:latin typeface="华文中宋"/>
                  <a:ea typeface="华文中宋"/>
                  <a:cs typeface="华文中宋"/>
                  <a:sym typeface="华文中宋"/>
                </a:defRPr>
              </a:pPr>
              <a:r>
                <a:rPr b="0">
                  <a:latin typeface="宋体"/>
                  <a:ea typeface="宋体"/>
                  <a:cs typeface="宋体"/>
                  <a:sym typeface="宋体"/>
                </a:rPr>
                <a:t>弹性变形</a:t>
              </a:r>
            </a:p>
          </p:txBody>
        </p:sp>
        <p:sp>
          <p:nvSpPr>
            <p:cNvPr id="1258" name="Rectangle 9"/>
            <p:cNvSpPr txBox="1"/>
            <p:nvPr/>
          </p:nvSpPr>
          <p:spPr>
            <a:xfrm>
              <a:off x="0" y="0"/>
              <a:ext cx="40259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a:solidFill>
                    <a:srgbClr val="030609"/>
                  </a:solidFill>
                  <a:latin typeface="宋体"/>
                  <a:ea typeface="宋体"/>
                  <a:cs typeface="宋体"/>
                  <a:sym typeface="宋体"/>
                </a:defRPr>
              </a:lvl1pPr>
            </a:lstStyle>
            <a:p>
              <a:pPr>
                <a:defRPr b="1">
                  <a:latin typeface="华文中宋"/>
                  <a:ea typeface="华文中宋"/>
                  <a:cs typeface="华文中宋"/>
                  <a:sym typeface="华文中宋"/>
                </a:defRPr>
              </a:pPr>
              <a:r>
                <a:rPr b="0">
                  <a:latin typeface="宋体"/>
                  <a:ea typeface="宋体"/>
                  <a:cs typeface="宋体"/>
                  <a:sym typeface="宋体"/>
                </a:rPr>
                <a:t>被测压力作用于弹性元件</a:t>
              </a:r>
            </a:p>
          </p:txBody>
        </p:sp>
        <p:sp>
          <p:nvSpPr>
            <p:cNvPr id="1259" name="Line 10"/>
            <p:cNvSpPr/>
            <p:nvPr/>
          </p:nvSpPr>
          <p:spPr>
            <a:xfrm>
              <a:off x="4155468" y="343200"/>
              <a:ext cx="1126633" cy="1"/>
            </a:xfrm>
            <a:prstGeom prst="line">
              <a:avLst/>
            </a:prstGeom>
            <a:noFill/>
            <a:ln w="38100" cap="flat">
              <a:solidFill>
                <a:srgbClr val="000000"/>
              </a:solidFill>
              <a:prstDash val="solid"/>
              <a:round/>
              <a:tailEnd type="stealth"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60" name="Rectangle 12"/>
            <p:cNvSpPr txBox="1"/>
            <p:nvPr/>
          </p:nvSpPr>
          <p:spPr>
            <a:xfrm>
              <a:off x="1372349" y="642411"/>
              <a:ext cx="26035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a:solidFill>
                    <a:srgbClr val="030609"/>
                  </a:solidFill>
                  <a:latin typeface="宋体"/>
                  <a:ea typeface="宋体"/>
                  <a:cs typeface="宋体"/>
                  <a:sym typeface="宋体"/>
                </a:defRPr>
              </a:lvl1pPr>
            </a:lstStyle>
            <a:p>
              <a:pPr>
                <a:defRPr b="1">
                  <a:latin typeface="华文中宋"/>
                  <a:ea typeface="华文中宋"/>
                  <a:cs typeface="华文中宋"/>
                  <a:sym typeface="华文中宋"/>
                </a:defRPr>
              </a:pPr>
              <a:r>
                <a:rPr b="0">
                  <a:latin typeface="宋体"/>
                  <a:ea typeface="宋体"/>
                  <a:cs typeface="宋体"/>
                  <a:sym typeface="宋体"/>
                </a:rPr>
                <a:t>弹性变形量大小</a:t>
              </a:r>
            </a:p>
          </p:txBody>
        </p:sp>
        <p:sp>
          <p:nvSpPr>
            <p:cNvPr id="1261" name="Line 13"/>
            <p:cNvSpPr/>
            <p:nvPr/>
          </p:nvSpPr>
          <p:spPr>
            <a:xfrm>
              <a:off x="4155467" y="985610"/>
              <a:ext cx="1126633" cy="1"/>
            </a:xfrm>
            <a:prstGeom prst="line">
              <a:avLst/>
            </a:prstGeom>
            <a:noFill/>
            <a:ln w="38100" cap="flat">
              <a:solidFill>
                <a:srgbClr val="000000"/>
              </a:solidFill>
              <a:prstDash val="solid"/>
              <a:round/>
              <a:tailEnd type="stealth"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62" name="Rectangle 14"/>
            <p:cNvSpPr txBox="1"/>
            <p:nvPr/>
          </p:nvSpPr>
          <p:spPr>
            <a:xfrm>
              <a:off x="5244029" y="642411"/>
              <a:ext cx="15367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a:solidFill>
                    <a:srgbClr val="030609"/>
                  </a:solidFill>
                  <a:latin typeface="宋体"/>
                  <a:ea typeface="宋体"/>
                  <a:cs typeface="宋体"/>
                  <a:sym typeface="宋体"/>
                </a:defRPr>
              </a:lvl1pPr>
            </a:lstStyle>
            <a:p>
              <a:pPr>
                <a:defRPr b="1">
                  <a:latin typeface="华文中宋"/>
                  <a:ea typeface="华文中宋"/>
                  <a:cs typeface="华文中宋"/>
                  <a:sym typeface="华文中宋"/>
                </a:defRPr>
              </a:pPr>
              <a:r>
                <a:rPr b="0">
                  <a:latin typeface="宋体"/>
                  <a:ea typeface="宋体"/>
                  <a:cs typeface="宋体"/>
                  <a:sym typeface="宋体"/>
                </a:rPr>
                <a:t>被测压力</a:t>
              </a:r>
            </a:p>
          </p:txBody>
        </p:sp>
      </p:grpSp>
      <p:grpSp>
        <p:nvGrpSpPr>
          <p:cNvPr id="1273" name="Group 25"/>
          <p:cNvGrpSpPr/>
          <p:nvPr/>
        </p:nvGrpSpPr>
        <p:grpSpPr>
          <a:xfrm>
            <a:off x="921614" y="5327028"/>
            <a:ext cx="11161573" cy="2660347"/>
            <a:chOff x="0" y="76409"/>
            <a:chExt cx="11161571" cy="2660344"/>
          </a:xfrm>
        </p:grpSpPr>
        <p:sp>
          <p:nvSpPr>
            <p:cNvPr id="1264" name="Rectangle 10"/>
            <p:cNvSpPr/>
            <p:nvPr/>
          </p:nvSpPr>
          <p:spPr>
            <a:xfrm>
              <a:off x="1136506" y="595940"/>
              <a:ext cx="25802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1"/>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ctr">
              <a:spAutoFit/>
            </a:bodyPr>
            <a:lstStyle>
              <a:lvl1pPr algn="ctr" defTabSz="701011">
                <a:defRPr>
                  <a:solidFill>
                    <a:srgbClr val="FF0000"/>
                  </a:solidFill>
                  <a:latin typeface="+mn-lt"/>
                  <a:ea typeface="+mn-ea"/>
                  <a:cs typeface="+mn-cs"/>
                  <a:sym typeface="Helvetica Neue Medium"/>
                </a:defRPr>
              </a:lvl1pPr>
            </a:lstStyle>
            <a:p>
              <a:r>
                <a:t>弹性元件</a:t>
              </a:r>
            </a:p>
          </p:txBody>
        </p:sp>
        <p:sp>
          <p:nvSpPr>
            <p:cNvPr id="1265" name="Rectangle 11"/>
            <p:cNvSpPr/>
            <p:nvPr/>
          </p:nvSpPr>
          <p:spPr>
            <a:xfrm>
              <a:off x="4843363" y="76409"/>
              <a:ext cx="2580227" cy="100768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1"/>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ctr">
              <a:spAutoFit/>
            </a:bodyPr>
            <a:lstStyle/>
            <a:p>
              <a:pPr algn="ctr" defTabSz="701011">
                <a:defRPr>
                  <a:solidFill>
                    <a:srgbClr val="FFFFFF"/>
                  </a:solidFill>
                  <a:latin typeface="Arial"/>
                  <a:ea typeface="Arial"/>
                  <a:cs typeface="Arial"/>
                  <a:sym typeface="Arial"/>
                </a:defRPr>
              </a:pPr>
              <a:r>
                <a:rPr dirty="0" err="1">
                  <a:solidFill>
                    <a:srgbClr val="FF0000"/>
                  </a:solidFill>
                  <a:latin typeface="宋体"/>
                  <a:ea typeface="宋体"/>
                  <a:cs typeface="宋体"/>
                  <a:sym typeface="宋体"/>
                </a:rPr>
                <a:t>变换</a:t>
              </a:r>
              <a:endParaRPr dirty="0">
                <a:solidFill>
                  <a:srgbClr val="FF0000"/>
                </a:solidFill>
                <a:latin typeface="宋体"/>
                <a:ea typeface="宋体"/>
                <a:cs typeface="宋体"/>
                <a:sym typeface="宋体"/>
              </a:endParaRPr>
            </a:p>
            <a:p>
              <a:pPr algn="ctr" defTabSz="701011">
                <a:defRPr>
                  <a:solidFill>
                    <a:srgbClr val="FFFFFF"/>
                  </a:solidFill>
                  <a:latin typeface="Arial"/>
                  <a:ea typeface="Arial"/>
                  <a:cs typeface="Arial"/>
                  <a:sym typeface="Arial"/>
                </a:defRPr>
              </a:pPr>
              <a:r>
                <a:rPr dirty="0" err="1">
                  <a:solidFill>
                    <a:srgbClr val="FF0000"/>
                  </a:solidFill>
                  <a:latin typeface="宋体"/>
                  <a:ea typeface="宋体"/>
                  <a:cs typeface="宋体"/>
                  <a:sym typeface="宋体"/>
                </a:rPr>
                <a:t>放大机构</a:t>
              </a:r>
              <a:endParaRPr dirty="0">
                <a:solidFill>
                  <a:srgbClr val="FF0000"/>
                </a:solidFill>
                <a:latin typeface="宋体"/>
                <a:ea typeface="宋体"/>
                <a:cs typeface="宋体"/>
                <a:sym typeface="宋体"/>
              </a:endParaRPr>
            </a:p>
          </p:txBody>
        </p:sp>
        <p:sp>
          <p:nvSpPr>
            <p:cNvPr id="1266" name="Rectangle 13"/>
            <p:cNvSpPr/>
            <p:nvPr/>
          </p:nvSpPr>
          <p:spPr>
            <a:xfrm>
              <a:off x="8581345" y="307545"/>
              <a:ext cx="2580226" cy="57679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1"/>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ctr">
              <a:spAutoFit/>
            </a:bodyPr>
            <a:lstStyle>
              <a:lvl1pPr algn="ctr" defTabSz="701011">
                <a:defRPr>
                  <a:solidFill>
                    <a:srgbClr val="FFFFFF"/>
                  </a:solidFill>
                  <a:latin typeface="宋体"/>
                  <a:ea typeface="宋体"/>
                  <a:cs typeface="宋体"/>
                  <a:sym typeface="宋体"/>
                </a:defRPr>
              </a:lvl1pPr>
            </a:lstStyle>
            <a:p>
              <a:pPr>
                <a:defRPr>
                  <a:latin typeface="Arial"/>
                  <a:ea typeface="Arial"/>
                  <a:cs typeface="Arial"/>
                  <a:sym typeface="Arial"/>
                </a:defRPr>
              </a:pPr>
              <a:r>
                <a:rPr dirty="0" err="1">
                  <a:solidFill>
                    <a:srgbClr val="FF0000"/>
                  </a:solidFill>
                  <a:latin typeface="宋体"/>
                  <a:ea typeface="宋体"/>
                  <a:cs typeface="宋体"/>
                  <a:sym typeface="宋体"/>
                </a:rPr>
                <a:t>指示机构</a:t>
              </a:r>
              <a:endParaRPr dirty="0">
                <a:solidFill>
                  <a:srgbClr val="FF0000"/>
                </a:solidFill>
                <a:latin typeface="宋体"/>
                <a:ea typeface="宋体"/>
                <a:cs typeface="宋体"/>
                <a:sym typeface="宋体"/>
              </a:endParaRPr>
            </a:p>
          </p:txBody>
        </p:sp>
        <p:sp>
          <p:nvSpPr>
            <p:cNvPr id="1267" name="Rectangle 14"/>
            <p:cNvSpPr/>
            <p:nvPr/>
          </p:nvSpPr>
          <p:spPr>
            <a:xfrm>
              <a:off x="6690242" y="2159960"/>
              <a:ext cx="2580227" cy="57679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1"/>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ctr">
              <a:spAutoFit/>
            </a:bodyPr>
            <a:lstStyle>
              <a:lvl1pPr algn="ctr" defTabSz="701011">
                <a:defRPr>
                  <a:solidFill>
                    <a:srgbClr val="FFFFFF"/>
                  </a:solidFill>
                  <a:latin typeface="宋体"/>
                  <a:ea typeface="宋体"/>
                  <a:cs typeface="宋体"/>
                  <a:sym typeface="宋体"/>
                </a:defRPr>
              </a:lvl1pPr>
            </a:lstStyle>
            <a:p>
              <a:pPr>
                <a:defRPr>
                  <a:latin typeface="Arial"/>
                  <a:ea typeface="Arial"/>
                  <a:cs typeface="Arial"/>
                  <a:sym typeface="Arial"/>
                </a:defRPr>
              </a:pPr>
              <a:r>
                <a:rPr dirty="0" err="1">
                  <a:solidFill>
                    <a:srgbClr val="FF0000"/>
                  </a:solidFill>
                  <a:latin typeface="宋体"/>
                  <a:ea typeface="宋体"/>
                  <a:cs typeface="宋体"/>
                  <a:sym typeface="宋体"/>
                </a:rPr>
                <a:t>调整机构</a:t>
              </a:r>
              <a:endParaRPr dirty="0">
                <a:solidFill>
                  <a:srgbClr val="FF0000"/>
                </a:solidFill>
                <a:latin typeface="宋体"/>
                <a:ea typeface="宋体"/>
                <a:cs typeface="宋体"/>
                <a:sym typeface="宋体"/>
              </a:endParaRPr>
            </a:p>
          </p:txBody>
        </p:sp>
        <p:sp>
          <p:nvSpPr>
            <p:cNvPr id="1268" name="Line 13"/>
            <p:cNvSpPr/>
            <p:nvPr/>
          </p:nvSpPr>
          <p:spPr>
            <a:xfrm>
              <a:off x="0" y="584649"/>
              <a:ext cx="1126632" cy="1"/>
            </a:xfrm>
            <a:prstGeom prst="line">
              <a:avLst/>
            </a:prstGeom>
            <a:noFill/>
            <a:ln w="38100" cap="flat">
              <a:solidFill>
                <a:srgbClr val="000000"/>
              </a:solidFill>
              <a:prstDash val="solid"/>
              <a:round/>
              <a:tailEnd type="stealth"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69" name="Line 13"/>
            <p:cNvSpPr/>
            <p:nvPr/>
          </p:nvSpPr>
          <p:spPr>
            <a:xfrm>
              <a:off x="3716732" y="584649"/>
              <a:ext cx="1126632" cy="1"/>
            </a:xfrm>
            <a:prstGeom prst="line">
              <a:avLst/>
            </a:prstGeom>
            <a:noFill/>
            <a:ln w="38100" cap="flat">
              <a:solidFill>
                <a:srgbClr val="000000"/>
              </a:solidFill>
              <a:prstDash val="solid"/>
              <a:round/>
              <a:tailEnd type="stealth"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70" name="Line 13"/>
            <p:cNvSpPr/>
            <p:nvPr/>
          </p:nvSpPr>
          <p:spPr>
            <a:xfrm>
              <a:off x="7423589" y="584649"/>
              <a:ext cx="1126633" cy="1"/>
            </a:xfrm>
            <a:prstGeom prst="line">
              <a:avLst/>
            </a:prstGeom>
            <a:noFill/>
            <a:ln w="38100" cap="flat">
              <a:solidFill>
                <a:srgbClr val="000000"/>
              </a:solidFill>
              <a:prstDash val="solid"/>
              <a:round/>
              <a:tailEnd type="stealth"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71" name="Elbow Connector 20"/>
            <p:cNvSpPr/>
            <p:nvPr/>
          </p:nvSpPr>
          <p:spPr>
            <a:xfrm rot="10800000" flipH="1">
              <a:off x="9270468" y="931530"/>
              <a:ext cx="600991" cy="1516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272" name="Elbow Connector 22"/>
            <p:cNvSpPr/>
            <p:nvPr/>
          </p:nvSpPr>
          <p:spPr>
            <a:xfrm rot="10800000">
              <a:off x="6107481" y="1425253"/>
              <a:ext cx="582763" cy="10231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grpSp>
      <p:sp>
        <p:nvSpPr>
          <p:cNvPr id="1274" name="弹性式压力表 （弹性力平衡法）"/>
          <p:cNvSpPr txBox="1"/>
          <p:nvPr/>
        </p:nvSpPr>
        <p:spPr>
          <a:xfrm>
            <a:off x="3522090" y="1236980"/>
            <a:ext cx="555421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50000"/>
              </a:lnSpc>
              <a:defRPr sz="3000" b="1">
                <a:solidFill>
                  <a:srgbClr val="008000"/>
                </a:solidFill>
                <a:latin typeface="华文中宋"/>
                <a:ea typeface="华文中宋"/>
                <a:cs typeface="华文中宋"/>
                <a:sym typeface="华文中宋"/>
              </a:defRPr>
            </a:lvl1pPr>
          </a:lstStyle>
          <a:p>
            <a:r>
              <a:t>弹性式压力表 （弹性力平衡法）</a:t>
            </a:r>
          </a:p>
        </p:txBody>
      </p:sp>
      <p:sp>
        <p:nvSpPr>
          <p:cNvPr id="1275"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73"/>
                                        </p:tgtEl>
                                        <p:attrNameLst>
                                          <p:attrName>style.visibility</p:attrName>
                                        </p:attrNameLst>
                                      </p:cBhvr>
                                      <p:to>
                                        <p:strVal val="visible"/>
                                      </p:to>
                                    </p:set>
                                    <p:animEffect transition="in" filter="dissolve">
                                      <p:cBhvr>
                                        <p:cTn id="7" dur="500"/>
                                        <p:tgtEl>
                                          <p:spTgt spid="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3" grpId="1"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9" name="Picture 6" descr="Picture 6"/>
          <p:cNvPicPr>
            <a:picLocks/>
          </p:cNvPicPr>
          <p:nvPr/>
        </p:nvPicPr>
        <p:blipFill>
          <a:blip r:embed="rId2">
            <a:extLst/>
          </a:blip>
          <a:stretch>
            <a:fillRect/>
          </a:stretch>
        </p:blipFill>
        <p:spPr>
          <a:xfrm>
            <a:off x="1464725" y="2807547"/>
            <a:ext cx="5937956" cy="4138506"/>
          </a:xfrm>
          <a:prstGeom prst="rect">
            <a:avLst/>
          </a:prstGeom>
          <a:ln w="12700">
            <a:miter lim="400000"/>
          </a:ln>
        </p:spPr>
      </p:pic>
      <p:sp>
        <p:nvSpPr>
          <p:cNvPr id="1280" name="Line 15"/>
          <p:cNvSpPr/>
          <p:nvPr/>
        </p:nvSpPr>
        <p:spPr>
          <a:xfrm>
            <a:off x="5983261" y="7843067"/>
            <a:ext cx="1126631" cy="1"/>
          </a:xfrm>
          <a:prstGeom prst="line">
            <a:avLst/>
          </a:prstGeom>
          <a:ln w="38100">
            <a:solidFill>
              <a:srgbClr val="000000"/>
            </a:solidFill>
            <a:tailEnd type="stealth"/>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1281" name="Rectangle 16"/>
          <p:cNvSpPr txBox="1"/>
          <p:nvPr/>
        </p:nvSpPr>
        <p:spPr>
          <a:xfrm>
            <a:off x="3823504" y="7582717"/>
            <a:ext cx="2458722"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流体压力</a:t>
            </a:r>
          </a:p>
        </p:txBody>
      </p:sp>
      <p:sp>
        <p:nvSpPr>
          <p:cNvPr id="1282" name="Rectangle 17"/>
          <p:cNvSpPr txBox="1"/>
          <p:nvPr/>
        </p:nvSpPr>
        <p:spPr>
          <a:xfrm>
            <a:off x="7263186" y="7582717"/>
            <a:ext cx="16383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自由端位移</a:t>
            </a:r>
          </a:p>
        </p:txBody>
      </p:sp>
      <p:sp>
        <p:nvSpPr>
          <p:cNvPr id="1283" name="Line 18"/>
          <p:cNvSpPr/>
          <p:nvPr/>
        </p:nvSpPr>
        <p:spPr>
          <a:xfrm>
            <a:off x="8877937" y="7843067"/>
            <a:ext cx="1126633" cy="1"/>
          </a:xfrm>
          <a:prstGeom prst="line">
            <a:avLst/>
          </a:prstGeom>
          <a:ln w="38100">
            <a:solidFill>
              <a:srgbClr val="000000"/>
            </a:solidFill>
            <a:tailEnd type="stealth"/>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1284" name="Rectangle 19"/>
          <p:cNvSpPr txBox="1"/>
          <p:nvPr/>
        </p:nvSpPr>
        <p:spPr>
          <a:xfrm>
            <a:off x="10040877" y="7582717"/>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压力变化</a:t>
            </a:r>
          </a:p>
        </p:txBody>
      </p:sp>
      <p:sp>
        <p:nvSpPr>
          <p:cNvPr id="1285" name="Rectangle 10"/>
          <p:cNvSpPr txBox="1"/>
          <p:nvPr/>
        </p:nvSpPr>
        <p:spPr>
          <a:xfrm>
            <a:off x="852993" y="2058374"/>
            <a:ext cx="806732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a:solidFill>
                  <a:srgbClr val="030609"/>
                </a:solidFill>
                <a:latin typeface="华文中宋"/>
                <a:ea typeface="华文中宋"/>
                <a:cs typeface="华文中宋"/>
                <a:sym typeface="华文中宋"/>
              </a:defRPr>
            </a:pPr>
            <a:r>
              <a:rPr dirty="0" err="1">
                <a:solidFill>
                  <a:schemeClr val="accent1">
                    <a:hueOff val="114395"/>
                    <a:lumOff val="-24975"/>
                  </a:schemeClr>
                </a:solidFill>
              </a:rPr>
              <a:t>波纹管：</a:t>
            </a:r>
            <a:r>
              <a:rPr dirty="0" err="1"/>
              <a:t>表面有许多同心环状波纹的薄壁圆筒</a:t>
            </a:r>
            <a:endParaRPr dirty="0"/>
          </a:p>
        </p:txBody>
      </p:sp>
      <p:pic>
        <p:nvPicPr>
          <p:cNvPr id="1286" name="Picture 12" descr="Picture 12"/>
          <p:cNvPicPr>
            <a:picLocks noChangeAspect="1"/>
          </p:cNvPicPr>
          <p:nvPr/>
        </p:nvPicPr>
        <p:blipFill>
          <a:blip r:embed="rId3">
            <a:extLst/>
          </a:blip>
          <a:stretch>
            <a:fillRect/>
          </a:stretch>
        </p:blipFill>
        <p:spPr>
          <a:xfrm>
            <a:off x="8077786" y="3111037"/>
            <a:ext cx="2565478" cy="2725821"/>
          </a:xfrm>
          <a:prstGeom prst="rect">
            <a:avLst/>
          </a:prstGeom>
          <a:ln w="12700">
            <a:miter lim="400000"/>
          </a:ln>
        </p:spPr>
      </p:pic>
      <p:sp>
        <p:nvSpPr>
          <p:cNvPr id="1287" name="自由端"/>
          <p:cNvSpPr/>
          <p:nvPr/>
        </p:nvSpPr>
        <p:spPr>
          <a:xfrm>
            <a:off x="5925390" y="5842737"/>
            <a:ext cx="1633970" cy="1034151"/>
          </a:xfrm>
          <a:prstGeom prst="wedgeEllipseCallout">
            <a:avLst>
              <a:gd name="adj1" fmla="val -50275"/>
              <a:gd name="adj2" fmla="val -129204"/>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2200">
                <a:solidFill>
                  <a:srgbClr val="FFFFFF"/>
                </a:solidFill>
                <a:latin typeface="+mn-lt"/>
                <a:ea typeface="+mn-ea"/>
                <a:cs typeface="+mn-cs"/>
                <a:sym typeface="Helvetica Neue Medium"/>
              </a:defRPr>
            </a:lvl1pPr>
          </a:lstStyle>
          <a:p>
            <a:r>
              <a:t>自由端</a:t>
            </a:r>
          </a:p>
        </p:txBody>
      </p:sp>
      <p:sp>
        <p:nvSpPr>
          <p:cNvPr id="1288" name="固定端"/>
          <p:cNvSpPr/>
          <p:nvPr/>
        </p:nvSpPr>
        <p:spPr>
          <a:xfrm>
            <a:off x="716701" y="3177932"/>
            <a:ext cx="1776951" cy="1132412"/>
          </a:xfrm>
          <a:prstGeom prst="wedgeEllipseCallout">
            <a:avLst>
              <a:gd name="adj1" fmla="val 71521"/>
              <a:gd name="adj2" fmla="val 82891"/>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2200">
                <a:solidFill>
                  <a:srgbClr val="FFFFFF"/>
                </a:solidFill>
                <a:latin typeface="+mn-lt"/>
                <a:ea typeface="+mn-ea"/>
                <a:cs typeface="+mn-cs"/>
                <a:sym typeface="Helvetica Neue Medium"/>
              </a:defRPr>
            </a:lvl1pPr>
          </a:lstStyle>
          <a:p>
            <a:r>
              <a:t>固定端</a:t>
            </a:r>
          </a:p>
        </p:txBody>
      </p:sp>
      <p:sp>
        <p:nvSpPr>
          <p:cNvPr id="1289"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1" name="Picture 6" descr="Picture 6"/>
          <p:cNvPicPr>
            <a:picLocks/>
          </p:cNvPicPr>
          <p:nvPr/>
        </p:nvPicPr>
        <p:blipFill>
          <a:blip r:embed="rId2">
            <a:extLst/>
          </a:blip>
          <a:stretch>
            <a:fillRect/>
          </a:stretch>
        </p:blipFill>
        <p:spPr>
          <a:xfrm>
            <a:off x="2111876" y="2705609"/>
            <a:ext cx="4444954" cy="3675134"/>
          </a:xfrm>
          <a:prstGeom prst="rect">
            <a:avLst/>
          </a:prstGeom>
          <a:ln w="12700">
            <a:miter lim="400000"/>
          </a:ln>
        </p:spPr>
      </p:pic>
      <p:pic>
        <p:nvPicPr>
          <p:cNvPr id="1292" name="Picture 10" descr="Picture 10"/>
          <p:cNvPicPr>
            <a:picLocks noChangeAspect="1"/>
          </p:cNvPicPr>
          <p:nvPr/>
        </p:nvPicPr>
        <p:blipFill>
          <a:blip r:embed="rId3">
            <a:extLst/>
          </a:blip>
          <a:stretch>
            <a:fillRect/>
          </a:stretch>
        </p:blipFill>
        <p:spPr>
          <a:xfrm>
            <a:off x="8017293" y="2971124"/>
            <a:ext cx="3040728" cy="2779226"/>
          </a:xfrm>
          <a:prstGeom prst="rect">
            <a:avLst/>
          </a:prstGeom>
          <a:ln w="12700">
            <a:miter lim="400000"/>
          </a:ln>
        </p:spPr>
      </p:pic>
      <p:sp>
        <p:nvSpPr>
          <p:cNvPr id="1293" name="Rectangle 2"/>
          <p:cNvSpPr txBox="1"/>
          <p:nvPr/>
        </p:nvSpPr>
        <p:spPr>
          <a:xfrm>
            <a:off x="1159338" y="1977580"/>
            <a:ext cx="1068612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a:solidFill>
                  <a:schemeClr val="accent1">
                    <a:hueOff val="114395"/>
                    <a:lumOff val="-24975"/>
                  </a:schemeClr>
                </a:solidFill>
                <a:latin typeface="华文中宋"/>
                <a:ea typeface="华文中宋"/>
                <a:cs typeface="华文中宋"/>
                <a:sym typeface="华文中宋"/>
              </a:defRPr>
            </a:pPr>
            <a:r>
              <a:rPr dirty="0" err="1"/>
              <a:t>波登管（又称为弹簧管</a:t>
            </a:r>
            <a:r>
              <a:rPr dirty="0"/>
              <a:t>）：</a:t>
            </a:r>
            <a:r>
              <a:rPr dirty="0" err="1">
                <a:solidFill>
                  <a:srgbClr val="000000"/>
                </a:solidFill>
              </a:rPr>
              <a:t>横截面为空心椭圆形或扁圆形的金属管</a:t>
            </a:r>
            <a:r>
              <a:rPr dirty="0"/>
              <a:t> </a:t>
            </a:r>
          </a:p>
        </p:txBody>
      </p:sp>
      <p:sp>
        <p:nvSpPr>
          <p:cNvPr id="1294" name="Line 7"/>
          <p:cNvSpPr/>
          <p:nvPr/>
        </p:nvSpPr>
        <p:spPr>
          <a:xfrm>
            <a:off x="3484819" y="7196402"/>
            <a:ext cx="1126631" cy="1"/>
          </a:xfrm>
          <a:prstGeom prst="line">
            <a:avLst/>
          </a:prstGeom>
          <a:ln w="38100">
            <a:solidFill>
              <a:srgbClr val="000000"/>
            </a:solidFill>
            <a:tailEnd type="stealth"/>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1295" name="Line 8"/>
          <p:cNvSpPr/>
          <p:nvPr/>
        </p:nvSpPr>
        <p:spPr>
          <a:xfrm>
            <a:off x="6215732" y="7196402"/>
            <a:ext cx="1126632" cy="1"/>
          </a:xfrm>
          <a:prstGeom prst="line">
            <a:avLst/>
          </a:prstGeom>
          <a:ln w="38100">
            <a:solidFill>
              <a:srgbClr val="000000"/>
            </a:solidFill>
            <a:tailEnd type="stealth"/>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1296" name="Rectangle 9"/>
          <p:cNvSpPr txBox="1"/>
          <p:nvPr/>
        </p:nvSpPr>
        <p:spPr>
          <a:xfrm>
            <a:off x="7599837" y="6936052"/>
            <a:ext cx="7239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位移</a:t>
            </a:r>
          </a:p>
        </p:txBody>
      </p:sp>
      <p:sp>
        <p:nvSpPr>
          <p:cNvPr id="1297" name="Rectangle 10"/>
          <p:cNvSpPr txBox="1"/>
          <p:nvPr/>
        </p:nvSpPr>
        <p:spPr>
          <a:xfrm>
            <a:off x="1411919" y="6936052"/>
            <a:ext cx="19431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管内压力作用</a:t>
            </a:r>
          </a:p>
        </p:txBody>
      </p:sp>
      <p:sp>
        <p:nvSpPr>
          <p:cNvPr id="1298" name="Rectangle 11"/>
          <p:cNvSpPr txBox="1"/>
          <p:nvPr/>
        </p:nvSpPr>
        <p:spPr>
          <a:xfrm>
            <a:off x="4810678" y="693605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膨胀变形</a:t>
            </a:r>
          </a:p>
        </p:txBody>
      </p:sp>
      <p:sp>
        <p:nvSpPr>
          <p:cNvPr id="1299" name="Line 8"/>
          <p:cNvSpPr/>
          <p:nvPr/>
        </p:nvSpPr>
        <p:spPr>
          <a:xfrm>
            <a:off x="8439344" y="7196402"/>
            <a:ext cx="1126632" cy="1"/>
          </a:xfrm>
          <a:prstGeom prst="line">
            <a:avLst/>
          </a:prstGeom>
          <a:ln w="38100">
            <a:solidFill>
              <a:srgbClr val="000000"/>
            </a:solidFill>
            <a:tailEnd type="stealth"/>
          </a:ln>
        </p:spPr>
        <p:txBody>
          <a:bodyPr lIns="50800" tIns="50800" rIns="50800" bIns="50800" anchor="ctr"/>
          <a:lstStyle/>
          <a:p>
            <a:pPr algn="ctr">
              <a:defRPr sz="2200">
                <a:solidFill>
                  <a:srgbClr val="FFFFFF"/>
                </a:solidFill>
                <a:latin typeface="+mn-lt"/>
                <a:ea typeface="+mn-ea"/>
                <a:cs typeface="+mn-cs"/>
                <a:sym typeface="Helvetica Neue Medium"/>
              </a:defRPr>
            </a:pPr>
            <a:endParaRPr/>
          </a:p>
        </p:txBody>
      </p:sp>
      <p:sp>
        <p:nvSpPr>
          <p:cNvPr id="1300" name="Rectangle 9"/>
          <p:cNvSpPr txBox="1"/>
          <p:nvPr/>
        </p:nvSpPr>
        <p:spPr>
          <a:xfrm>
            <a:off x="9681581" y="6936052"/>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400">
                <a:solidFill>
                  <a:srgbClr val="030609"/>
                </a:solidFill>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压力变化</a:t>
            </a:r>
          </a:p>
        </p:txBody>
      </p:sp>
      <p:sp>
        <p:nvSpPr>
          <p:cNvPr id="1301" name="TextBox 16"/>
          <p:cNvSpPr txBox="1"/>
          <p:nvPr/>
        </p:nvSpPr>
        <p:spPr>
          <a:xfrm>
            <a:off x="1480335" y="7654952"/>
            <a:ext cx="5135599" cy="6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2248" tIns="72248" rIns="72248" bIns="72248" anchor="ctr">
            <a:spAutoFit/>
          </a:bodyPr>
          <a:lstStyle>
            <a:lvl1pPr algn="ctr">
              <a:defRPr>
                <a:solidFill>
                  <a:srgbClr val="FF0000"/>
                </a:solidFill>
                <a:latin typeface="Helvetica"/>
                <a:ea typeface="Helvetica"/>
                <a:cs typeface="Helvetica"/>
                <a:sym typeface="Helvetica"/>
              </a:defRPr>
            </a:lvl1pPr>
          </a:lstStyle>
          <a:p>
            <a:pPr>
              <a:defRPr b="1">
                <a:latin typeface="Helvetica Neue"/>
                <a:ea typeface="Helvetica Neue"/>
                <a:cs typeface="Helvetica Neue"/>
                <a:sym typeface="Helvetica Neue"/>
              </a:defRPr>
            </a:pPr>
            <a:r>
              <a:rPr b="0">
                <a:latin typeface="Helvetica"/>
                <a:ea typeface="Helvetica"/>
                <a:cs typeface="Helvetica"/>
                <a:sym typeface="Helvetica"/>
              </a:rPr>
              <a:t>灵敏度较小，适合测量较大压力</a:t>
            </a:r>
          </a:p>
        </p:txBody>
      </p:sp>
      <p:sp>
        <p:nvSpPr>
          <p:cNvPr id="1302"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iterate>
                                    <p:tmAbs val="0"/>
                                  </p:iterate>
                                  <p:childTnLst>
                                    <p:set>
                                      <p:cBhvr>
                                        <p:cTn id="6" fill="hold"/>
                                        <p:tgtEl>
                                          <p:spTgt spid="1301"/>
                                        </p:tgtEl>
                                        <p:attrNameLst>
                                          <p:attrName>style.visibility</p:attrName>
                                        </p:attrNameLst>
                                      </p:cBhvr>
                                      <p:to>
                                        <p:strVal val="visible"/>
                                      </p:to>
                                    </p:set>
                                    <p:animEffect transition="in" filter="strips(downLeft)">
                                      <p:cBhvr>
                                        <p:cTn id="7" dur="500"/>
                                        <p:tgtEl>
                                          <p:spTgt spid="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 grpId="1"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Rectangle 1"/>
          <p:cNvSpPr txBox="1"/>
          <p:nvPr/>
        </p:nvSpPr>
        <p:spPr>
          <a:xfrm>
            <a:off x="1435752" y="2022511"/>
            <a:ext cx="2247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chemeClr val="accent1">
                    <a:hueOff val="114395"/>
                    <a:lumOff val="-24975"/>
                  </a:schemeClr>
                </a:solidFill>
                <a:latin typeface="华文中宋"/>
                <a:ea typeface="华文中宋"/>
                <a:cs typeface="华文中宋"/>
                <a:sym typeface="华文中宋"/>
              </a:defRPr>
            </a:lvl1pPr>
          </a:lstStyle>
          <a:p>
            <a:r>
              <a:t>弹簧管压力计</a:t>
            </a:r>
          </a:p>
        </p:txBody>
      </p:sp>
      <p:sp>
        <p:nvSpPr>
          <p:cNvPr id="1305" name="Rectangle 15"/>
          <p:cNvSpPr txBox="1"/>
          <p:nvPr/>
        </p:nvSpPr>
        <p:spPr>
          <a:xfrm>
            <a:off x="767644" y="3285102"/>
            <a:ext cx="409617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50000"/>
              </a:lnSpc>
              <a:defRPr sz="2400" b="1">
                <a:latin typeface="Arial"/>
                <a:ea typeface="Arial"/>
                <a:cs typeface="Arial"/>
                <a:sym typeface="Arial"/>
              </a:defRPr>
            </a:pPr>
            <a:r>
              <a:rPr b="0">
                <a:latin typeface="宋体"/>
                <a:ea typeface="宋体"/>
                <a:cs typeface="宋体"/>
                <a:sym typeface="宋体"/>
              </a:rPr>
              <a:t>被测压力</a:t>
            </a:r>
            <a:r>
              <a:rPr b="0">
                <a:solidFill>
                  <a:srgbClr val="E1921D"/>
                </a:solidFill>
                <a:latin typeface="Wingdings"/>
                <a:ea typeface="Wingdings"/>
                <a:cs typeface="Wingdings"/>
                <a:sym typeface="Wingdings"/>
              </a:rPr>
              <a:t></a:t>
            </a:r>
            <a:r>
              <a:rPr b="0">
                <a:latin typeface="宋体"/>
                <a:ea typeface="宋体"/>
                <a:cs typeface="宋体"/>
                <a:sym typeface="宋体"/>
              </a:rPr>
              <a:t>弹簧管位移</a:t>
            </a:r>
          </a:p>
        </p:txBody>
      </p:sp>
      <p:grpSp>
        <p:nvGrpSpPr>
          <p:cNvPr id="1313" name="Group 6"/>
          <p:cNvGrpSpPr/>
          <p:nvPr/>
        </p:nvGrpSpPr>
        <p:grpSpPr>
          <a:xfrm>
            <a:off x="6142257" y="2111860"/>
            <a:ext cx="4403409" cy="4877202"/>
            <a:chOff x="0" y="0"/>
            <a:chExt cx="4403407" cy="4877200"/>
          </a:xfrm>
        </p:grpSpPr>
        <p:pic>
          <p:nvPicPr>
            <p:cNvPr id="1306" name="Object 7" descr="Object 7"/>
            <p:cNvPicPr>
              <a:picLocks noChangeAspect="1"/>
            </p:cNvPicPr>
            <p:nvPr/>
          </p:nvPicPr>
          <p:blipFill>
            <a:blip r:embed="rId3">
              <a:extLst/>
            </a:blip>
            <a:stretch>
              <a:fillRect/>
            </a:stretch>
          </p:blipFill>
          <p:spPr>
            <a:xfrm>
              <a:off x="0" y="788446"/>
              <a:ext cx="3964033" cy="4088755"/>
            </a:xfrm>
            <a:prstGeom prst="rect">
              <a:avLst/>
            </a:prstGeom>
            <a:ln w="12700" cap="flat">
              <a:noFill/>
              <a:miter lim="400000"/>
            </a:ln>
            <a:effectLst/>
          </p:spPr>
        </p:pic>
        <p:sp>
          <p:nvSpPr>
            <p:cNvPr id="1307" name="Text Box 8"/>
            <p:cNvSpPr txBox="1"/>
            <p:nvPr/>
          </p:nvSpPr>
          <p:spPr>
            <a:xfrm>
              <a:off x="2472088" y="3511767"/>
              <a:ext cx="1931320" cy="4420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spcBef>
                  <a:spcPts val="1800"/>
                </a:spcBef>
                <a:defRPr sz="2400" b="1">
                  <a:solidFill>
                    <a:srgbClr val="000090"/>
                  </a:solidFill>
                  <a:latin typeface="楷体_GB2312"/>
                  <a:ea typeface="楷体_GB2312"/>
                  <a:cs typeface="楷体_GB2312"/>
                  <a:sym typeface="楷体_GB2312"/>
                </a:defRPr>
              </a:lvl1pPr>
            </a:lstStyle>
            <a:p>
              <a:pPr>
                <a:defRPr>
                  <a:latin typeface="Arial"/>
                  <a:ea typeface="Arial"/>
                  <a:cs typeface="Arial"/>
                  <a:sym typeface="Arial"/>
                </a:defRPr>
              </a:pPr>
              <a:r>
                <a:rPr>
                  <a:latin typeface="楷体_GB2312"/>
                  <a:ea typeface="楷体_GB2312"/>
                  <a:cs typeface="楷体_GB2312"/>
                  <a:sym typeface="楷体_GB2312"/>
                </a:rPr>
                <a:t>调放大比、量程</a:t>
              </a:r>
            </a:p>
          </p:txBody>
        </p:sp>
        <p:sp>
          <p:nvSpPr>
            <p:cNvPr id="1308" name="Text Box 9"/>
            <p:cNvSpPr txBox="1"/>
            <p:nvPr/>
          </p:nvSpPr>
          <p:spPr>
            <a:xfrm>
              <a:off x="1699560" y="0"/>
              <a:ext cx="927034" cy="442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spcBef>
                  <a:spcPts val="1800"/>
                </a:spcBef>
                <a:defRPr sz="2400" b="1">
                  <a:solidFill>
                    <a:srgbClr val="000090"/>
                  </a:solidFill>
                  <a:latin typeface="楷体_GB2312"/>
                  <a:ea typeface="楷体_GB2312"/>
                  <a:cs typeface="楷体_GB2312"/>
                  <a:sym typeface="楷体_GB2312"/>
                </a:defRPr>
              </a:lvl1pPr>
            </a:lstStyle>
            <a:p>
              <a:pPr>
                <a:defRPr>
                  <a:latin typeface="Arial"/>
                  <a:ea typeface="Arial"/>
                  <a:cs typeface="Arial"/>
                  <a:sym typeface="Arial"/>
                </a:defRPr>
              </a:pPr>
              <a:r>
                <a:rPr>
                  <a:latin typeface="楷体_GB2312"/>
                  <a:ea typeface="楷体_GB2312"/>
                  <a:cs typeface="楷体_GB2312"/>
                  <a:sym typeface="楷体_GB2312"/>
                </a:rPr>
                <a:t>调隙</a:t>
              </a:r>
            </a:p>
          </p:txBody>
        </p:sp>
        <p:sp>
          <p:nvSpPr>
            <p:cNvPr id="1309" name="Text Box 10"/>
            <p:cNvSpPr txBox="1"/>
            <p:nvPr/>
          </p:nvSpPr>
          <p:spPr>
            <a:xfrm>
              <a:off x="3012858" y="15335"/>
              <a:ext cx="1390550" cy="4420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spcBef>
                  <a:spcPts val="1800"/>
                </a:spcBef>
                <a:defRPr sz="2400" b="1">
                  <a:solidFill>
                    <a:srgbClr val="000090"/>
                  </a:solidFill>
                  <a:latin typeface="楷体_GB2312"/>
                  <a:ea typeface="楷体_GB2312"/>
                  <a:cs typeface="楷体_GB2312"/>
                  <a:sym typeface="楷体_GB2312"/>
                </a:defRPr>
              </a:lvl1pPr>
            </a:lstStyle>
            <a:p>
              <a:pPr>
                <a:defRPr>
                  <a:latin typeface="Arial"/>
                  <a:ea typeface="Arial"/>
                  <a:cs typeface="Arial"/>
                  <a:sym typeface="Arial"/>
                </a:defRPr>
              </a:pPr>
              <a:r>
                <a:rPr>
                  <a:latin typeface="楷体_GB2312"/>
                  <a:ea typeface="楷体_GB2312"/>
                  <a:cs typeface="楷体_GB2312"/>
                  <a:sym typeface="楷体_GB2312"/>
                </a:rPr>
                <a:t>直接调零</a:t>
              </a:r>
            </a:p>
          </p:txBody>
        </p:sp>
        <p:sp>
          <p:nvSpPr>
            <p:cNvPr id="1310" name="Line 11"/>
            <p:cNvSpPr/>
            <p:nvPr/>
          </p:nvSpPr>
          <p:spPr>
            <a:xfrm flipH="1">
              <a:off x="1776814" y="512412"/>
              <a:ext cx="309011" cy="828103"/>
            </a:xfrm>
            <a:prstGeom prst="line">
              <a:avLst/>
            </a:prstGeom>
            <a:noFill/>
            <a:ln w="12700" cap="flat">
              <a:solidFill>
                <a:srgbClr val="000000"/>
              </a:solidFill>
              <a:prstDash val="solid"/>
              <a:miter lim="800000"/>
              <a:tailEnd type="triangle"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311" name="Line 12"/>
            <p:cNvSpPr/>
            <p:nvPr/>
          </p:nvSpPr>
          <p:spPr>
            <a:xfrm flipH="1">
              <a:off x="2240331" y="604423"/>
              <a:ext cx="1236044" cy="1564194"/>
            </a:xfrm>
            <a:prstGeom prst="line">
              <a:avLst/>
            </a:prstGeom>
            <a:noFill/>
            <a:ln w="12700" cap="flat">
              <a:solidFill>
                <a:srgbClr val="000000"/>
              </a:solidFill>
              <a:prstDash val="solid"/>
              <a:miter lim="800000"/>
              <a:tailEnd type="triangle"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sp>
          <p:nvSpPr>
            <p:cNvPr id="1312" name="Line 13"/>
            <p:cNvSpPr/>
            <p:nvPr/>
          </p:nvSpPr>
          <p:spPr>
            <a:xfrm flipV="1">
              <a:off x="2935605" y="2996719"/>
              <a:ext cx="231758" cy="828103"/>
            </a:xfrm>
            <a:prstGeom prst="line">
              <a:avLst/>
            </a:prstGeom>
            <a:noFill/>
            <a:ln w="12700" cap="flat">
              <a:solidFill>
                <a:srgbClr val="000000"/>
              </a:solidFill>
              <a:prstDash val="solid"/>
              <a:miter lim="800000"/>
              <a:tailEnd type="triangle" w="med" len="med"/>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grpSp>
      <p:sp>
        <p:nvSpPr>
          <p:cNvPr id="1314" name="Rectangle 5"/>
          <p:cNvSpPr txBox="1"/>
          <p:nvPr/>
        </p:nvSpPr>
        <p:spPr>
          <a:xfrm>
            <a:off x="5240568" y="7031227"/>
            <a:ext cx="7404239" cy="1544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20000"/>
              </a:lnSpc>
              <a:defRPr sz="2400" b="1">
                <a:latin typeface="华文中宋"/>
                <a:ea typeface="华文中宋"/>
                <a:cs typeface="华文中宋"/>
                <a:sym typeface="华文中宋"/>
              </a:defRPr>
            </a:pPr>
            <a:r>
              <a:t>1-</a:t>
            </a:r>
            <a:r>
              <a:rPr b="0">
                <a:latin typeface="宋体"/>
                <a:ea typeface="宋体"/>
                <a:cs typeface="宋体"/>
                <a:sym typeface="宋体"/>
              </a:rPr>
              <a:t>弹簧管；</a:t>
            </a:r>
            <a:r>
              <a:t>2-</a:t>
            </a:r>
            <a:r>
              <a:rPr b="0">
                <a:latin typeface="宋体"/>
                <a:ea typeface="宋体"/>
                <a:cs typeface="宋体"/>
                <a:sym typeface="宋体"/>
              </a:rPr>
              <a:t>连杆；</a:t>
            </a:r>
            <a:r>
              <a:t>3-</a:t>
            </a:r>
            <a:r>
              <a:rPr b="0">
                <a:latin typeface="宋体"/>
                <a:ea typeface="宋体"/>
                <a:cs typeface="宋体"/>
                <a:sym typeface="宋体"/>
              </a:rPr>
              <a:t>扇形齿轮；</a:t>
            </a:r>
            <a:r>
              <a:t>4-</a:t>
            </a:r>
            <a:r>
              <a:rPr b="0">
                <a:latin typeface="宋体"/>
                <a:ea typeface="宋体"/>
                <a:cs typeface="宋体"/>
                <a:sym typeface="宋体"/>
              </a:rPr>
              <a:t>底座；</a:t>
            </a:r>
            <a:r>
              <a:t>5-</a:t>
            </a:r>
            <a:r>
              <a:rPr b="0">
                <a:latin typeface="宋体"/>
                <a:ea typeface="宋体"/>
                <a:cs typeface="宋体"/>
                <a:sym typeface="宋体"/>
              </a:rPr>
              <a:t>中心齿轮；</a:t>
            </a:r>
            <a:r>
              <a:t>6-</a:t>
            </a:r>
            <a:r>
              <a:rPr b="0">
                <a:latin typeface="宋体"/>
                <a:ea typeface="宋体"/>
                <a:cs typeface="宋体"/>
                <a:sym typeface="宋体"/>
              </a:rPr>
              <a:t>游丝；</a:t>
            </a:r>
            <a:r>
              <a:t>7-</a:t>
            </a:r>
            <a:r>
              <a:rPr b="0">
                <a:latin typeface="宋体"/>
                <a:ea typeface="宋体"/>
                <a:cs typeface="宋体"/>
                <a:sym typeface="宋体"/>
              </a:rPr>
              <a:t>表盘；</a:t>
            </a:r>
            <a:r>
              <a:t>8-</a:t>
            </a:r>
            <a:r>
              <a:rPr b="0">
                <a:latin typeface="宋体"/>
                <a:ea typeface="宋体"/>
                <a:cs typeface="宋体"/>
                <a:sym typeface="宋体"/>
              </a:rPr>
              <a:t>指针；</a:t>
            </a:r>
            <a:r>
              <a:t>9-</a:t>
            </a:r>
            <a:r>
              <a:rPr b="0">
                <a:latin typeface="宋体"/>
                <a:ea typeface="宋体"/>
                <a:cs typeface="宋体"/>
                <a:sym typeface="宋体"/>
              </a:rPr>
              <a:t>接头；</a:t>
            </a:r>
            <a:r>
              <a:t>10-</a:t>
            </a:r>
            <a:r>
              <a:rPr b="0">
                <a:latin typeface="宋体"/>
                <a:ea typeface="宋体"/>
                <a:cs typeface="宋体"/>
                <a:sym typeface="宋体"/>
              </a:rPr>
              <a:t>横断面；</a:t>
            </a:r>
            <a:r>
              <a:t>11-</a:t>
            </a:r>
            <a:r>
              <a:rPr b="0">
                <a:latin typeface="宋体"/>
                <a:ea typeface="宋体"/>
                <a:cs typeface="宋体"/>
                <a:sym typeface="宋体"/>
              </a:rPr>
              <a:t>灵敏度调整槽</a:t>
            </a:r>
          </a:p>
        </p:txBody>
      </p:sp>
      <p:sp>
        <p:nvSpPr>
          <p:cNvPr id="1315" name="Rectangle 14"/>
          <p:cNvSpPr txBox="1"/>
          <p:nvPr/>
        </p:nvSpPr>
        <p:spPr>
          <a:xfrm>
            <a:off x="767644" y="4349574"/>
            <a:ext cx="4403409"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50000"/>
              </a:lnSpc>
              <a:defRPr sz="2400" b="1">
                <a:solidFill>
                  <a:srgbClr val="E1921D"/>
                </a:solidFill>
                <a:latin typeface="Arial"/>
                <a:ea typeface="Arial"/>
                <a:cs typeface="Arial"/>
                <a:sym typeface="Arial"/>
              </a:defRPr>
            </a:pPr>
            <a:r>
              <a:rPr b="0">
                <a:latin typeface="Wingdings"/>
                <a:ea typeface="Wingdings"/>
                <a:cs typeface="Wingdings"/>
                <a:sym typeface="Wingdings"/>
              </a:rPr>
              <a:t></a:t>
            </a:r>
            <a:r>
              <a:rPr b="0">
                <a:solidFill>
                  <a:srgbClr val="000000"/>
                </a:solidFill>
                <a:latin typeface="宋体"/>
                <a:ea typeface="宋体"/>
                <a:cs typeface="宋体"/>
                <a:sym typeface="宋体"/>
              </a:rPr>
              <a:t>通过拉杆使扇形齿轮偏转</a:t>
            </a:r>
          </a:p>
        </p:txBody>
      </p:sp>
      <p:sp>
        <p:nvSpPr>
          <p:cNvPr id="1316" name="Rectangle 15"/>
          <p:cNvSpPr txBox="1"/>
          <p:nvPr/>
        </p:nvSpPr>
        <p:spPr>
          <a:xfrm>
            <a:off x="767644" y="5414046"/>
            <a:ext cx="390100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50000"/>
              </a:lnSpc>
              <a:defRPr sz="2400" b="1">
                <a:solidFill>
                  <a:srgbClr val="E1921D"/>
                </a:solidFill>
                <a:latin typeface="Arial"/>
                <a:ea typeface="Arial"/>
                <a:cs typeface="Arial"/>
                <a:sym typeface="Arial"/>
              </a:defRPr>
            </a:pPr>
            <a:r>
              <a:rPr b="0" dirty="0">
                <a:latin typeface="Wingdings"/>
                <a:ea typeface="Wingdings"/>
                <a:cs typeface="Wingdings"/>
                <a:sym typeface="Wingdings"/>
              </a:rPr>
              <a:t></a:t>
            </a:r>
            <a:r>
              <a:rPr b="0" dirty="0" err="1">
                <a:solidFill>
                  <a:srgbClr val="000000"/>
                </a:solidFill>
                <a:latin typeface="宋体"/>
                <a:ea typeface="宋体"/>
                <a:cs typeface="宋体"/>
                <a:sym typeface="宋体"/>
              </a:rPr>
              <a:t>啮合的中心齿轮转动</a:t>
            </a:r>
            <a:endParaRPr b="0" dirty="0">
              <a:solidFill>
                <a:srgbClr val="000000"/>
              </a:solidFill>
              <a:latin typeface="宋体"/>
              <a:ea typeface="宋体"/>
              <a:cs typeface="宋体"/>
              <a:sym typeface="宋体"/>
            </a:endParaRPr>
          </a:p>
        </p:txBody>
      </p:sp>
      <p:sp>
        <p:nvSpPr>
          <p:cNvPr id="1317" name="Rectangle 16"/>
          <p:cNvSpPr txBox="1"/>
          <p:nvPr/>
        </p:nvSpPr>
        <p:spPr>
          <a:xfrm>
            <a:off x="767644" y="6478518"/>
            <a:ext cx="358411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50000"/>
              </a:lnSpc>
              <a:defRPr sz="2400" b="1">
                <a:solidFill>
                  <a:srgbClr val="E1921D"/>
                </a:solidFill>
                <a:latin typeface="Arial"/>
                <a:ea typeface="Arial"/>
                <a:cs typeface="Arial"/>
                <a:sym typeface="Arial"/>
              </a:defRPr>
            </a:pPr>
            <a:r>
              <a:rPr b="0">
                <a:latin typeface="Wingdings"/>
                <a:ea typeface="Wingdings"/>
                <a:cs typeface="Wingdings"/>
                <a:sym typeface="Wingdings"/>
              </a:rPr>
              <a:t></a:t>
            </a:r>
            <a:r>
              <a:rPr b="0">
                <a:solidFill>
                  <a:srgbClr val="000000"/>
                </a:solidFill>
                <a:latin typeface="宋体"/>
                <a:ea typeface="宋体"/>
                <a:cs typeface="宋体"/>
                <a:sym typeface="宋体"/>
              </a:rPr>
              <a:t>指针同时偏转</a:t>
            </a:r>
          </a:p>
        </p:txBody>
      </p:sp>
      <p:sp>
        <p:nvSpPr>
          <p:cNvPr id="1318" name="Rectangle 17"/>
          <p:cNvSpPr txBox="1"/>
          <p:nvPr/>
        </p:nvSpPr>
        <p:spPr>
          <a:xfrm>
            <a:off x="767644" y="7542989"/>
            <a:ext cx="358411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150000"/>
              </a:lnSpc>
              <a:defRPr sz="2400" b="1">
                <a:solidFill>
                  <a:srgbClr val="E1921D"/>
                </a:solidFill>
                <a:latin typeface="Arial"/>
                <a:ea typeface="Arial"/>
                <a:cs typeface="Arial"/>
                <a:sym typeface="Arial"/>
              </a:defRPr>
            </a:pPr>
            <a:r>
              <a:rPr b="0">
                <a:latin typeface="Wingdings"/>
                <a:ea typeface="Wingdings"/>
                <a:cs typeface="Wingdings"/>
                <a:sym typeface="Wingdings"/>
              </a:rPr>
              <a:t></a:t>
            </a:r>
            <a:r>
              <a:rPr b="0">
                <a:solidFill>
                  <a:srgbClr val="000000"/>
                </a:solidFill>
                <a:latin typeface="宋体"/>
                <a:ea typeface="宋体"/>
                <a:cs typeface="宋体"/>
                <a:sym typeface="宋体"/>
              </a:rPr>
              <a:t>指示出被测压力</a:t>
            </a:r>
          </a:p>
        </p:txBody>
      </p:sp>
      <p:sp>
        <p:nvSpPr>
          <p:cNvPr id="1319"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05"/>
                                        </p:tgtEl>
                                        <p:attrNameLst>
                                          <p:attrName>style.visibility</p:attrName>
                                        </p:attrNameLst>
                                      </p:cBhvr>
                                      <p:to>
                                        <p:strVal val="visible"/>
                                      </p:to>
                                    </p:set>
                                    <p:animEffect transition="in" filter="dissolve">
                                      <p:cBhvr>
                                        <p:cTn id="7" dur="500"/>
                                        <p:tgtEl>
                                          <p:spTgt spid="1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315"/>
                                        </p:tgtEl>
                                        <p:attrNameLst>
                                          <p:attrName>style.visibility</p:attrName>
                                        </p:attrNameLst>
                                      </p:cBhvr>
                                      <p:to>
                                        <p:strVal val="visible"/>
                                      </p:to>
                                    </p:set>
                                    <p:animEffect transition="in" filter="dissolve">
                                      <p:cBhvr>
                                        <p:cTn id="12" dur="500"/>
                                        <p:tgtEl>
                                          <p:spTgt spid="13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1316"/>
                                        </p:tgtEl>
                                        <p:attrNameLst>
                                          <p:attrName>style.visibility</p:attrName>
                                        </p:attrNameLst>
                                      </p:cBhvr>
                                      <p:to>
                                        <p:strVal val="visible"/>
                                      </p:to>
                                    </p:set>
                                    <p:animEffect transition="in" filter="dissolve">
                                      <p:cBhvr>
                                        <p:cTn id="17" dur="500"/>
                                        <p:tgtEl>
                                          <p:spTgt spid="13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1317"/>
                                        </p:tgtEl>
                                        <p:attrNameLst>
                                          <p:attrName>style.visibility</p:attrName>
                                        </p:attrNameLst>
                                      </p:cBhvr>
                                      <p:to>
                                        <p:strVal val="visible"/>
                                      </p:to>
                                    </p:set>
                                    <p:animEffect transition="in" filter="dissolve">
                                      <p:cBhvr>
                                        <p:cTn id="22" dur="500"/>
                                        <p:tgtEl>
                                          <p:spTgt spid="13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1318"/>
                                        </p:tgtEl>
                                        <p:attrNameLst>
                                          <p:attrName>style.visibility</p:attrName>
                                        </p:attrNameLst>
                                      </p:cBhvr>
                                      <p:to>
                                        <p:strVal val="visible"/>
                                      </p:to>
                                    </p:set>
                                    <p:animEffect transition="in" filter="dissolve">
                                      <p:cBhvr>
                                        <p:cTn id="27" dur="500"/>
                                        <p:tgtEl>
                                          <p:spTgt spid="1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 grpId="1" animBg="1" advAuto="0"/>
      <p:bldP spid="1315" grpId="2" animBg="1" advAuto="0"/>
      <p:bldP spid="1316" grpId="3" animBg="1" advAuto="0"/>
      <p:bldP spid="1317" grpId="4" animBg="1" advAuto="0"/>
      <p:bldP spid="1318" grpId="5"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基本原理：采用反馈力平衡的原理，反馈力的平衡方式可以是弹性力平衡或电磁力平衡等。"/>
          <p:cNvSpPr txBox="1"/>
          <p:nvPr/>
        </p:nvSpPr>
        <p:spPr>
          <a:xfrm>
            <a:off x="632927" y="2606073"/>
            <a:ext cx="1214124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latin typeface="Helvetica"/>
                <a:ea typeface="Helvetica"/>
                <a:cs typeface="Helvetica"/>
                <a:sym typeface="Helvetica"/>
              </a:defRPr>
            </a:pPr>
            <a:r>
              <a:rPr b="1"/>
              <a:t>基本原理：</a:t>
            </a:r>
            <a:r>
              <a:t>采用反馈力平衡的原理，反馈力的平衡方式可以是弹性力平衡或电磁力平衡等。</a:t>
            </a:r>
          </a:p>
        </p:txBody>
      </p:sp>
      <p:pic>
        <p:nvPicPr>
          <p:cNvPr id="1324" name="图像" descr="图像"/>
          <p:cNvPicPr>
            <a:picLocks noChangeAspect="1"/>
          </p:cNvPicPr>
          <p:nvPr/>
        </p:nvPicPr>
        <p:blipFill>
          <a:blip r:embed="rId2">
            <a:extLst/>
          </a:blip>
          <a:stretch>
            <a:fillRect/>
          </a:stretch>
        </p:blipFill>
        <p:spPr>
          <a:xfrm>
            <a:off x="798486" y="4093236"/>
            <a:ext cx="10987222" cy="2786328"/>
          </a:xfrm>
          <a:prstGeom prst="rect">
            <a:avLst/>
          </a:prstGeom>
          <a:ln w="12700">
            <a:miter lim="400000"/>
          </a:ln>
        </p:spPr>
      </p:pic>
      <p:sp>
        <p:nvSpPr>
          <p:cNvPr id="1325" name="力平衡压力计（机械力平衡法）"/>
          <p:cNvSpPr txBox="1"/>
          <p:nvPr/>
        </p:nvSpPr>
        <p:spPr>
          <a:xfrm>
            <a:off x="3778250" y="1176019"/>
            <a:ext cx="5448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50000"/>
              </a:lnSpc>
              <a:defRPr sz="3000" b="1">
                <a:solidFill>
                  <a:srgbClr val="008000"/>
                </a:solidFill>
                <a:latin typeface="华文中宋"/>
                <a:ea typeface="华文中宋"/>
                <a:cs typeface="华文中宋"/>
                <a:sym typeface="华文中宋"/>
              </a:defRPr>
            </a:lvl1pPr>
          </a:lstStyle>
          <a:p>
            <a:r>
              <a:t>力平衡压力计（机械力平衡法）</a:t>
            </a:r>
          </a:p>
        </p:txBody>
      </p:sp>
      <p:sp>
        <p:nvSpPr>
          <p:cNvPr id="1326" name="压力传感器"/>
          <p:cNvSpPr>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基本原理"/>
          <p:cNvSpPr txBox="1">
            <a:spLocks noGrp="1"/>
          </p:cNvSpPr>
          <p:nvPr>
            <p:ph type="title"/>
          </p:nvPr>
        </p:nvSpPr>
        <p:spPr>
          <a:prstGeom prst="rect">
            <a:avLst/>
          </a:prstGeom>
        </p:spPr>
        <p:txBody>
          <a:bodyPr/>
          <a:lstStyle/>
          <a:p>
            <a:r>
              <a:t>基本原理</a:t>
            </a:r>
          </a:p>
        </p:txBody>
      </p:sp>
      <p:grpSp>
        <p:nvGrpSpPr>
          <p:cNvPr id="766" name="成组"/>
          <p:cNvGrpSpPr/>
          <p:nvPr/>
        </p:nvGrpSpPr>
        <p:grpSpPr>
          <a:xfrm>
            <a:off x="2828970" y="1286396"/>
            <a:ext cx="6655931" cy="4149048"/>
            <a:chOff x="0" y="0"/>
            <a:chExt cx="6655929" cy="4149046"/>
          </a:xfrm>
        </p:grpSpPr>
        <p:pic>
          <p:nvPicPr>
            <p:cNvPr id="764" name="image.png" descr="image.png"/>
            <p:cNvPicPr>
              <a:picLocks noChangeAspect="1"/>
            </p:cNvPicPr>
            <p:nvPr/>
          </p:nvPicPr>
          <p:blipFill>
            <a:blip r:embed="rId2">
              <a:extLst/>
            </a:blip>
            <a:srcRect/>
            <a:stretch>
              <a:fillRect/>
            </a:stretch>
          </p:blipFill>
          <p:spPr>
            <a:xfrm>
              <a:off x="0" y="0"/>
              <a:ext cx="6655930" cy="2693447"/>
            </a:xfrm>
            <a:prstGeom prst="rect">
              <a:avLst/>
            </a:prstGeom>
            <a:ln w="12700" cap="flat">
              <a:noFill/>
              <a:miter lim="400000"/>
            </a:ln>
            <a:effectLst/>
          </p:spPr>
        </p:pic>
        <p:sp>
          <p:nvSpPr>
            <p:cNvPr id="765" name="导体受拉伸后的参数变化"/>
            <p:cNvSpPr/>
            <p:nvPr/>
          </p:nvSpPr>
          <p:spPr>
            <a:xfrm>
              <a:off x="2380684" y="287904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000">
                  <a:latin typeface="宋体"/>
                  <a:ea typeface="宋体"/>
                  <a:cs typeface="宋体"/>
                  <a:sym typeface="宋体"/>
                </a:defRPr>
              </a:lvl1pPr>
            </a:lstStyle>
            <a:p>
              <a:r>
                <a:t>导体受拉伸后的参数变化</a:t>
              </a:r>
            </a:p>
          </p:txBody>
        </p:sp>
      </p:grpSp>
      <p:sp>
        <p:nvSpPr>
          <p:cNvPr id="767" name="由物理学，一根长l，截面积为A，电阻率为ρ的金属电阻丝，在其未受力时，原始电阻值为："/>
          <p:cNvSpPr txBox="1"/>
          <p:nvPr/>
        </p:nvSpPr>
        <p:spPr>
          <a:xfrm>
            <a:off x="716589" y="4515572"/>
            <a:ext cx="11911397" cy="952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defRPr sz="2400"/>
            </a:pPr>
            <a:r>
              <a:rPr dirty="0" err="1"/>
              <a:t>由物理学，一根长</a:t>
            </a:r>
            <a:r>
              <a:rPr i="1" dirty="0" err="1">
                <a:latin typeface="Times New Roman"/>
                <a:ea typeface="Times New Roman"/>
                <a:cs typeface="Times New Roman"/>
                <a:sym typeface="Times New Roman"/>
              </a:rPr>
              <a:t>l</a:t>
            </a:r>
            <a:r>
              <a:rPr dirty="0" err="1"/>
              <a:t>，截面积为A，电阻率为</a:t>
            </a:r>
            <a:r>
              <a:rPr i="1" dirty="0" err="1">
                <a:latin typeface="Times New Roman"/>
                <a:ea typeface="Times New Roman"/>
                <a:cs typeface="Times New Roman"/>
                <a:sym typeface="Times New Roman"/>
              </a:rPr>
              <a:t>ρ</a:t>
            </a:r>
            <a:r>
              <a:rPr dirty="0" err="1"/>
              <a:t>的金属电阻丝，在其未受力时，原始电阻值为</a:t>
            </a:r>
            <a:r>
              <a:rPr dirty="0"/>
              <a:t>：</a:t>
            </a:r>
          </a:p>
        </p:txBody>
      </p:sp>
      <p:pic>
        <p:nvPicPr>
          <p:cNvPr id="768" name="image.pdf" descr="image.pdf"/>
          <p:cNvPicPr>
            <a:picLocks noChangeAspect="1"/>
          </p:cNvPicPr>
          <p:nvPr/>
        </p:nvPicPr>
        <p:blipFill>
          <a:blip r:embed="rId3">
            <a:extLst/>
          </a:blip>
          <a:stretch>
            <a:fillRect/>
          </a:stretch>
        </p:blipFill>
        <p:spPr>
          <a:xfrm>
            <a:off x="5393806" y="5589849"/>
            <a:ext cx="1258215" cy="1143349"/>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8" name="Picture 7" descr="Picture 7"/>
          <p:cNvPicPr>
            <a:picLocks noChangeAspect="1"/>
          </p:cNvPicPr>
          <p:nvPr/>
        </p:nvPicPr>
        <p:blipFill>
          <a:blip r:embed="rId3">
            <a:extLst/>
          </a:blip>
          <a:srcRect t="5474"/>
          <a:stretch>
            <a:fillRect/>
          </a:stretch>
        </p:blipFill>
        <p:spPr>
          <a:xfrm>
            <a:off x="1951363" y="2424519"/>
            <a:ext cx="9653706" cy="5684474"/>
          </a:xfrm>
          <a:prstGeom prst="rect">
            <a:avLst/>
          </a:prstGeom>
          <a:ln w="12700">
            <a:miter lim="400000"/>
          </a:ln>
        </p:spPr>
      </p:pic>
      <p:sp>
        <p:nvSpPr>
          <p:cNvPr id="1329" name="Rectangle 9"/>
          <p:cNvSpPr txBox="1"/>
          <p:nvPr/>
        </p:nvSpPr>
        <p:spPr>
          <a:xfrm>
            <a:off x="2523656" y="1814918"/>
            <a:ext cx="66040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90"/>
                </a:solidFill>
                <a:latin typeface="宋体"/>
                <a:ea typeface="宋体"/>
                <a:cs typeface="宋体"/>
                <a:sym typeface="宋体"/>
              </a:defRPr>
            </a:lvl1pPr>
          </a:lstStyle>
          <a:p>
            <a:pPr>
              <a:defRPr b="1">
                <a:latin typeface="华文中宋"/>
                <a:ea typeface="华文中宋"/>
                <a:cs typeface="华文中宋"/>
                <a:sym typeface="华文中宋"/>
              </a:defRPr>
            </a:pPr>
            <a:r>
              <a:rPr b="0">
                <a:latin typeface="宋体"/>
                <a:ea typeface="宋体"/>
                <a:cs typeface="宋体"/>
                <a:sym typeface="宋体"/>
              </a:rPr>
              <a:t>弹性力平衡式压力测量系统的原理示意图 </a:t>
            </a:r>
          </a:p>
        </p:txBody>
      </p:sp>
      <p:sp>
        <p:nvSpPr>
          <p:cNvPr id="1330"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70</a:t>
            </a:fld>
            <a:endParaRPr lang="zh-CN" altLang="en-US"/>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筒式压力传感器如图所示，一端有盲孔，一端通过法兰与被测系统连接。当应变筒内壁感受压力P时，筒外壁的周向应变为："/>
          <p:cNvSpPr txBox="1"/>
          <p:nvPr/>
        </p:nvSpPr>
        <p:spPr>
          <a:xfrm>
            <a:off x="1023902" y="7003688"/>
            <a:ext cx="1095699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buClr>
                <a:srgbClr val="3333CC"/>
              </a:buClr>
              <a:buFont typeface="Wingdings"/>
            </a:pPr>
            <a:r>
              <a:rPr dirty="0" err="1">
                <a:latin typeface="宋体"/>
                <a:ea typeface="宋体"/>
                <a:cs typeface="宋体"/>
                <a:sym typeface="宋体"/>
              </a:rPr>
              <a:t>筒式压力传感器如图所示，一端有盲孔，一端通过法兰与被测系统连接。当应变筒内壁感受压力</a:t>
            </a:r>
            <a:r>
              <a:rPr dirty="0" err="1"/>
              <a:t>P</a:t>
            </a:r>
            <a:r>
              <a:rPr dirty="0" err="1">
                <a:latin typeface="宋体"/>
                <a:ea typeface="宋体"/>
                <a:cs typeface="宋体"/>
                <a:sym typeface="宋体"/>
              </a:rPr>
              <a:t>时，筒外壁的周向应变为</a:t>
            </a:r>
            <a:r>
              <a:rPr dirty="0">
                <a:latin typeface="宋体"/>
                <a:ea typeface="宋体"/>
                <a:cs typeface="宋体"/>
                <a:sym typeface="宋体"/>
              </a:rPr>
              <a:t>： </a:t>
            </a:r>
          </a:p>
        </p:txBody>
      </p:sp>
      <p:grpSp>
        <p:nvGrpSpPr>
          <p:cNvPr id="1343" name="成组"/>
          <p:cNvGrpSpPr/>
          <p:nvPr/>
        </p:nvGrpSpPr>
        <p:grpSpPr>
          <a:xfrm>
            <a:off x="2336393" y="2091600"/>
            <a:ext cx="9443533" cy="4852488"/>
            <a:chOff x="0" y="0"/>
            <a:chExt cx="9443532" cy="4852486"/>
          </a:xfrm>
        </p:grpSpPr>
        <p:sp>
          <p:nvSpPr>
            <p:cNvPr id="1335" name="1—插座；2—基体；3—温度补偿应变计；4—工作应变计；5—应变筒"/>
            <p:cNvSpPr txBox="1"/>
            <p:nvPr/>
          </p:nvSpPr>
          <p:spPr>
            <a:xfrm>
              <a:off x="0" y="4369886"/>
              <a:ext cx="944353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spcBef>
                  <a:spcPts val="1500"/>
                </a:spcBef>
                <a:buClr>
                  <a:srgbClr val="3333CC"/>
                </a:buClr>
                <a:buFont typeface="Wingdings"/>
                <a:defRPr sz="2200">
                  <a:latin typeface="Arial"/>
                  <a:ea typeface="Arial"/>
                  <a:cs typeface="Arial"/>
                  <a:sym typeface="Arial"/>
                </a:defRPr>
              </a:pPr>
              <a:r>
                <a:t>1—</a:t>
              </a:r>
              <a:r>
                <a:rPr>
                  <a:latin typeface="宋体"/>
                  <a:ea typeface="宋体"/>
                  <a:cs typeface="宋体"/>
                  <a:sym typeface="宋体"/>
                </a:rPr>
                <a:t>插座；</a:t>
              </a:r>
              <a:r>
                <a:t>2—</a:t>
              </a:r>
              <a:r>
                <a:rPr>
                  <a:latin typeface="宋体"/>
                  <a:ea typeface="宋体"/>
                  <a:cs typeface="宋体"/>
                  <a:sym typeface="宋体"/>
                </a:rPr>
                <a:t>基体；</a:t>
              </a:r>
              <a:r>
                <a:t>3—</a:t>
              </a:r>
              <a:r>
                <a:rPr>
                  <a:latin typeface="宋体"/>
                  <a:ea typeface="宋体"/>
                  <a:cs typeface="宋体"/>
                  <a:sym typeface="宋体"/>
                </a:rPr>
                <a:t>温度补偿应变计；</a:t>
              </a:r>
              <a:r>
                <a:t>4—</a:t>
              </a:r>
              <a:r>
                <a:rPr>
                  <a:latin typeface="宋体"/>
                  <a:ea typeface="宋体"/>
                  <a:cs typeface="宋体"/>
                  <a:sym typeface="宋体"/>
                </a:rPr>
                <a:t>工作应变计；</a:t>
              </a:r>
              <a:r>
                <a:t>5—</a:t>
              </a:r>
              <a:r>
                <a:rPr>
                  <a:latin typeface="宋体"/>
                  <a:ea typeface="宋体"/>
                  <a:cs typeface="宋体"/>
                  <a:sym typeface="宋体"/>
                </a:rPr>
                <a:t>应变筒</a:t>
              </a:r>
            </a:p>
          </p:txBody>
        </p:sp>
        <p:grpSp>
          <p:nvGrpSpPr>
            <p:cNvPr id="1342" name="成组"/>
            <p:cNvGrpSpPr/>
            <p:nvPr/>
          </p:nvGrpSpPr>
          <p:grpSpPr>
            <a:xfrm>
              <a:off x="63800" y="-1"/>
              <a:ext cx="7956233" cy="4264628"/>
              <a:chOff x="0" y="0"/>
              <a:chExt cx="7956232" cy="4264626"/>
            </a:xfrm>
          </p:grpSpPr>
          <p:grpSp>
            <p:nvGrpSpPr>
              <p:cNvPr id="1338" name="image001"/>
              <p:cNvGrpSpPr/>
              <p:nvPr/>
            </p:nvGrpSpPr>
            <p:grpSpPr>
              <a:xfrm>
                <a:off x="0" y="0"/>
                <a:ext cx="7956233" cy="3759873"/>
                <a:chOff x="0" y="0"/>
                <a:chExt cx="7956232" cy="3759872"/>
              </a:xfrm>
            </p:grpSpPr>
            <p:sp>
              <p:nvSpPr>
                <p:cNvPr id="1336" name="矩形"/>
                <p:cNvSpPr/>
                <p:nvPr/>
              </p:nvSpPr>
              <p:spPr>
                <a:xfrm>
                  <a:off x="0" y="0"/>
                  <a:ext cx="7956233" cy="3759873"/>
                </a:xfrm>
                <a:prstGeom prst="rect">
                  <a:avLst/>
                </a:prstGeom>
                <a:solidFill>
                  <a:srgbClr val="FFFF00"/>
                </a:solidFill>
                <a:ln w="12700" cap="flat">
                  <a:noFill/>
                  <a:miter lim="400000"/>
                </a:ln>
                <a:effectLst/>
              </p:spPr>
              <p:txBody>
                <a:bodyPr wrap="square" lIns="50800" tIns="50800" rIns="50800" bIns="50800" numCol="1" anchor="ctr">
                  <a:noAutofit/>
                </a:bodyPr>
                <a:lstStyle/>
                <a:p>
                  <a:pPr algn="ctr">
                    <a:buClr>
                      <a:srgbClr val="3333CC"/>
                    </a:buClr>
                    <a:buSzPct val="60000"/>
                    <a:buChar char="➢"/>
                    <a:defRPr sz="2200">
                      <a:solidFill>
                        <a:srgbClr val="FFFFFF"/>
                      </a:solidFill>
                      <a:latin typeface="+mn-lt"/>
                      <a:ea typeface="+mn-ea"/>
                      <a:cs typeface="+mn-cs"/>
                      <a:sym typeface="Helvetica Neue Medium"/>
                    </a:defRPr>
                  </a:pPr>
                  <a:endParaRPr/>
                </a:p>
              </p:txBody>
            </p:sp>
            <p:pic>
              <p:nvPicPr>
                <p:cNvPr id="1337" name="image001.png" descr="image001.png"/>
                <p:cNvPicPr>
                  <a:picLocks noChangeAspect="1"/>
                </p:cNvPicPr>
                <p:nvPr/>
              </p:nvPicPr>
              <p:blipFill>
                <a:blip r:embed="rId2">
                  <a:extLst/>
                </a:blip>
                <a:stretch>
                  <a:fillRect/>
                </a:stretch>
              </p:blipFill>
              <p:spPr>
                <a:xfrm>
                  <a:off x="0" y="0"/>
                  <a:ext cx="7956233" cy="3759873"/>
                </a:xfrm>
                <a:prstGeom prst="rect">
                  <a:avLst/>
                </a:prstGeom>
                <a:ln w="12700" cap="flat">
                  <a:noFill/>
                  <a:miter lim="400000"/>
                </a:ln>
                <a:effectLst/>
              </p:spPr>
            </p:pic>
          </p:grpSp>
          <p:sp>
            <p:nvSpPr>
              <p:cNvPr id="1339" name="结构示意"/>
              <p:cNvSpPr txBox="1"/>
              <p:nvPr/>
            </p:nvSpPr>
            <p:spPr>
              <a:xfrm>
                <a:off x="592489" y="3693126"/>
                <a:ext cx="143510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60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结构示意</a:t>
                </a:r>
              </a:p>
            </p:txBody>
          </p:sp>
          <p:sp>
            <p:nvSpPr>
              <p:cNvPr id="1340" name="筒式弹性元件"/>
              <p:cNvSpPr txBox="1"/>
              <p:nvPr/>
            </p:nvSpPr>
            <p:spPr>
              <a:xfrm>
                <a:off x="3260054" y="3693126"/>
                <a:ext cx="209550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60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筒式弹性元件</a:t>
                </a:r>
              </a:p>
            </p:txBody>
          </p:sp>
          <p:sp>
            <p:nvSpPr>
              <p:cNvPr id="1341" name="应变计布片"/>
              <p:cNvSpPr txBox="1"/>
              <p:nvPr/>
            </p:nvSpPr>
            <p:spPr>
              <a:xfrm>
                <a:off x="6016800" y="3693126"/>
                <a:ext cx="1765301"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spcBef>
                    <a:spcPts val="600"/>
                  </a:spcBef>
                  <a:buClr>
                    <a:srgbClr val="3333CC"/>
                  </a:buClr>
                  <a:buFont typeface="Wingdings"/>
                  <a:defRPr sz="260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应变计布片</a:t>
                </a:r>
              </a:p>
            </p:txBody>
          </p:sp>
        </p:grpSp>
      </p:grpSp>
      <p:sp>
        <p:nvSpPr>
          <p:cNvPr id="1344" name="1）筒式应变压力传感器"/>
          <p:cNvSpPr txBox="1"/>
          <p:nvPr/>
        </p:nvSpPr>
        <p:spPr>
          <a:xfrm>
            <a:off x="1540686" y="1609328"/>
            <a:ext cx="38680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b="1">
                <a:latin typeface="Arial"/>
                <a:ea typeface="Arial"/>
                <a:cs typeface="Arial"/>
                <a:sym typeface="Arial"/>
              </a:defRPr>
            </a:pPr>
            <a:r>
              <a:t>1</a:t>
            </a:r>
            <a:r>
              <a:rPr b="0">
                <a:latin typeface="宋体"/>
                <a:ea typeface="宋体"/>
                <a:cs typeface="宋体"/>
                <a:sym typeface="宋体"/>
              </a:rPr>
              <a:t>）筒式应变压力传感器</a:t>
            </a:r>
          </a:p>
        </p:txBody>
      </p:sp>
      <mc:AlternateContent xmlns:mc="http://schemas.openxmlformats.org/markup-compatibility/2006">
        <mc:Choice xmlns:a14="http://schemas.microsoft.com/office/drawing/2010/main" Requires="a14">
          <p:sp>
            <p:nvSpPr>
              <p:cNvPr id="1345" name="方程"/>
              <p:cNvSpPr txBox="1"/>
              <p:nvPr/>
            </p:nvSpPr>
            <p:spPr>
              <a:xfrm>
                <a:off x="5112153" y="8180888"/>
                <a:ext cx="2532315" cy="882942"/>
              </a:xfrm>
              <a:prstGeom prst="rect">
                <a:avLst/>
              </a:prstGeom>
              <a:ln w="12700">
                <a:miter lim="400000"/>
              </a:ln>
            </p:spPr>
            <p:txBody>
              <a:bodyPr wrap="none" lIns="0" tIns="0" rIns="0" bIns="0">
                <a:spAutoFit/>
              </a:bodyPr>
              <a:lstStyle/>
              <a:p>
                <a:pPr defTabSz="914400" latinLnBrk="1">
                  <a:defRPr sz="1800"/>
                </a:pPr>
                <a14:m>
                  <m:oMathPara xmlns:m="http://schemas.openxmlformats.org/officeDocument/2006/math">
                    <m:oMathParaPr>
                      <m:jc m:val="centerGroup"/>
                    </m:oMathParaPr>
                    <m:oMath xmlns:m="http://schemas.openxmlformats.org/officeDocument/2006/math">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𝜖</m:t>
                          </m:r>
                        </m:e>
                        <m:sub>
                          <m:r>
                            <a:rPr sz="2800" i="1">
                              <a:solidFill>
                                <a:srgbClr val="000000"/>
                              </a:solidFill>
                              <a:latin typeface="Cambria Math" panose="02040503050406030204" pitchFamily="18" charset="0"/>
                            </a:rPr>
                            <m:t>𝑡</m:t>
                          </m:r>
                        </m:sub>
                      </m:sSub>
                      <m:r>
                        <a:rPr sz="2800" i="1">
                          <a:solidFill>
                            <a:srgbClr val="000000"/>
                          </a:solidFill>
                          <a:latin typeface="Cambria Math" panose="02040503050406030204" pitchFamily="18" charset="0"/>
                        </a:rPr>
                        <m:t>=</m:t>
                      </m:r>
                      <m:f>
                        <m:fPr>
                          <m:ctrlPr>
                            <a:rPr sz="2800" i="1">
                              <a:solidFill>
                                <a:srgbClr val="000000"/>
                              </a:solidFill>
                              <a:latin typeface="Cambria Math" panose="02040503050406030204" pitchFamily="18" charset="0"/>
                            </a:rPr>
                          </m:ctrlPr>
                        </m:fPr>
                        <m:num>
                          <m:r>
                            <a:rPr sz="2800" i="1">
                              <a:solidFill>
                                <a:srgbClr val="000000"/>
                              </a:solidFill>
                              <a:latin typeface="Cambria Math" panose="02040503050406030204" pitchFamily="18" charset="0"/>
                            </a:rPr>
                            <m:t>(2−</m:t>
                          </m:r>
                          <m:r>
                            <a:rPr sz="2800" i="1">
                              <a:solidFill>
                                <a:srgbClr val="000000"/>
                              </a:solidFill>
                              <a:latin typeface="Cambria Math" panose="02040503050406030204" pitchFamily="18" charset="0"/>
                            </a:rPr>
                            <m:t>𝜇</m:t>
                          </m:r>
                          <m:r>
                            <a:rPr sz="2800" i="1">
                              <a:solidFill>
                                <a:srgbClr val="000000"/>
                              </a:solidFill>
                              <a:latin typeface="Cambria Math" panose="02040503050406030204" pitchFamily="18" charset="0"/>
                            </a:rPr>
                            <m:t>)</m:t>
                          </m:r>
                          <m:sSup>
                            <m:sSupPr>
                              <m:ctrlPr>
                                <a:rPr sz="2800" i="1">
                                  <a:solidFill>
                                    <a:srgbClr val="000000"/>
                                  </a:solidFill>
                                  <a:latin typeface="Cambria Math" panose="02040503050406030204" pitchFamily="18" charset="0"/>
                                </a:rPr>
                              </m:ctrlPr>
                            </m:sSupPr>
                            <m:e>
                              <m:r>
                                <a:rPr sz="2800" i="1">
                                  <a:solidFill>
                                    <a:srgbClr val="000000"/>
                                  </a:solidFill>
                                  <a:latin typeface="Cambria Math" panose="02040503050406030204" pitchFamily="18" charset="0"/>
                                </a:rPr>
                                <m:t>𝑑</m:t>
                              </m:r>
                            </m:e>
                            <m:sup>
                              <m:r>
                                <a:rPr sz="2800" i="1">
                                  <a:solidFill>
                                    <a:srgbClr val="000000"/>
                                  </a:solidFill>
                                  <a:latin typeface="Cambria Math" panose="02040503050406030204" pitchFamily="18" charset="0"/>
                                </a:rPr>
                                <m:t>2</m:t>
                              </m:r>
                            </m:sup>
                          </m:sSup>
                        </m:num>
                        <m:den>
                          <m:r>
                            <a:rPr sz="2800" i="1">
                              <a:solidFill>
                                <a:srgbClr val="000000"/>
                              </a:solidFill>
                              <a:latin typeface="Cambria Math" panose="02040503050406030204" pitchFamily="18" charset="0"/>
                            </a:rPr>
                            <m:t>(</m:t>
                          </m:r>
                          <m:sSup>
                            <m:sSupPr>
                              <m:ctrlPr>
                                <a:rPr sz="2800" i="1">
                                  <a:solidFill>
                                    <a:srgbClr val="000000"/>
                                  </a:solidFill>
                                  <a:latin typeface="Cambria Math" panose="02040503050406030204" pitchFamily="18" charset="0"/>
                                </a:rPr>
                              </m:ctrlPr>
                            </m:sSupPr>
                            <m:e>
                              <m:r>
                                <a:rPr sz="2800" i="1">
                                  <a:solidFill>
                                    <a:srgbClr val="000000"/>
                                  </a:solidFill>
                                  <a:latin typeface="Cambria Math" panose="02040503050406030204" pitchFamily="18" charset="0"/>
                                </a:rPr>
                                <m:t>𝐷</m:t>
                              </m:r>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sSup>
                            <m:sSupPr>
                              <m:ctrlPr>
                                <a:rPr sz="2800" i="1">
                                  <a:solidFill>
                                    <a:srgbClr val="000000"/>
                                  </a:solidFill>
                                  <a:latin typeface="Cambria Math" panose="02040503050406030204" pitchFamily="18" charset="0"/>
                                </a:rPr>
                              </m:ctrlPr>
                            </m:sSupPr>
                            <m:e>
                              <m:r>
                                <a:rPr sz="2800" i="1">
                                  <a:solidFill>
                                    <a:srgbClr val="000000"/>
                                  </a:solidFill>
                                  <a:latin typeface="Cambria Math" panose="02040503050406030204" pitchFamily="18" charset="0"/>
                                </a:rPr>
                                <m:t>𝑑</m:t>
                              </m:r>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𝐸</m:t>
                          </m:r>
                        </m:den>
                      </m:f>
                      <m:r>
                        <a:rPr sz="2800" i="1">
                          <a:solidFill>
                            <a:srgbClr val="000000"/>
                          </a:solidFill>
                          <a:latin typeface="Cambria Math" panose="02040503050406030204" pitchFamily="18" charset="0"/>
                        </a:rPr>
                        <m:t>𝑃</m:t>
                      </m:r>
                    </m:oMath>
                  </m:oMathPara>
                </a14:m>
                <a:endParaRPr sz="2800" dirty="0"/>
              </a:p>
            </p:txBody>
          </p:sp>
        </mc:Choice>
        <mc:Fallback>
          <p:sp>
            <p:nvSpPr>
              <p:cNvPr id="1345" name="方程"/>
              <p:cNvSpPr txBox="1">
                <a:spLocks noRot="1" noChangeAspect="1" noMove="1" noResize="1" noEditPoints="1" noAdjustHandles="1" noChangeArrowheads="1" noChangeShapeType="1" noTextEdit="1"/>
              </p:cNvSpPr>
              <p:nvPr/>
            </p:nvSpPr>
            <p:spPr>
              <a:xfrm>
                <a:off x="5112153" y="8180888"/>
                <a:ext cx="2532315" cy="882942"/>
              </a:xfrm>
              <a:prstGeom prst="rect">
                <a:avLst/>
              </a:prstGeom>
              <a:blipFill>
                <a:blip r:embed="rId3"/>
                <a:stretch>
                  <a:fillRect r="-10361" b="-5517"/>
                </a:stretch>
              </a:blipFill>
              <a:ln w="12700">
                <a:miter lim="400000"/>
              </a:ln>
            </p:spPr>
            <p:txBody>
              <a:bodyPr/>
              <a:lstStyle/>
              <a:p>
                <a:r>
                  <a:rPr lang="zh-CN" altLang="en-US">
                    <a:noFill/>
                  </a:rPr>
                  <a:t> </a:t>
                </a:r>
              </a:p>
            </p:txBody>
          </p:sp>
        </mc:Fallback>
      </mc:AlternateContent>
      <p:sp>
        <p:nvSpPr>
          <p:cNvPr id="1346" name="电阻应变式压力传感器"/>
          <p:cNvSpPr txBox="1"/>
          <p:nvPr/>
        </p:nvSpPr>
        <p:spPr>
          <a:xfrm>
            <a:off x="4540250" y="952500"/>
            <a:ext cx="392430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50000"/>
              </a:lnSpc>
              <a:defRPr sz="3000" b="1">
                <a:solidFill>
                  <a:srgbClr val="008000"/>
                </a:solidFill>
                <a:latin typeface="华文中宋"/>
                <a:ea typeface="华文中宋"/>
                <a:cs typeface="华文中宋"/>
                <a:sym typeface="华文中宋"/>
              </a:defRPr>
            </a:lvl1pPr>
          </a:lstStyle>
          <a:p>
            <a:r>
              <a:t>电阻应变式压力传感器</a:t>
            </a:r>
          </a:p>
        </p:txBody>
      </p:sp>
      <p:sp>
        <p:nvSpPr>
          <p:cNvPr id="1347"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 name="2）膜片式压力传感器"/>
          <p:cNvSpPr txBox="1"/>
          <p:nvPr/>
        </p:nvSpPr>
        <p:spPr>
          <a:xfrm>
            <a:off x="1899919" y="1816805"/>
            <a:ext cx="627662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defRPr>
                <a:solidFill>
                  <a:srgbClr val="333399"/>
                </a:solidFill>
                <a:latin typeface="Arial"/>
                <a:ea typeface="Arial"/>
                <a:cs typeface="Arial"/>
                <a:sym typeface="Arial"/>
              </a:defRPr>
            </a:pPr>
            <a:r>
              <a:rPr dirty="0"/>
              <a:t>2</a:t>
            </a:r>
            <a:r>
              <a:rPr dirty="0">
                <a:latin typeface="宋体"/>
                <a:ea typeface="宋体"/>
                <a:cs typeface="宋体"/>
                <a:sym typeface="宋体"/>
              </a:rPr>
              <a:t>）膜片式压力传感器</a:t>
            </a:r>
          </a:p>
        </p:txBody>
      </p:sp>
      <p:sp>
        <p:nvSpPr>
          <p:cNvPr id="1350" name="膜片受力时的应力分布和应变计粘贴"/>
          <p:cNvSpPr txBox="1"/>
          <p:nvPr/>
        </p:nvSpPr>
        <p:spPr>
          <a:xfrm>
            <a:off x="3472462" y="7623245"/>
            <a:ext cx="7886418"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800"/>
              </a:spcBef>
              <a:buClr>
                <a:srgbClr val="3333CC"/>
              </a:buClr>
              <a:buFont typeface="Wingdings"/>
              <a:defRPr sz="2600">
                <a:latin typeface="+mj-lt"/>
                <a:ea typeface="+mj-ea"/>
                <a:cs typeface="+mj-cs"/>
                <a:sym typeface="微软雅黑"/>
              </a:defRPr>
            </a:lvl1pPr>
          </a:lstStyle>
          <a:p>
            <a:r>
              <a:t>膜片受力时的应力分布和应变计粘贴</a:t>
            </a:r>
          </a:p>
        </p:txBody>
      </p:sp>
      <p:grpSp>
        <p:nvGrpSpPr>
          <p:cNvPr id="1356" name="成组"/>
          <p:cNvGrpSpPr/>
          <p:nvPr/>
        </p:nvGrpSpPr>
        <p:grpSpPr>
          <a:xfrm>
            <a:off x="750629" y="2639447"/>
            <a:ext cx="11326190" cy="4862236"/>
            <a:chOff x="0" y="0"/>
            <a:chExt cx="11326188" cy="4862235"/>
          </a:xfrm>
        </p:grpSpPr>
        <p:pic>
          <p:nvPicPr>
            <p:cNvPr id="1351" name="C:\Users\Administrator\AppData\Roaming\Tencent\Users\1659041496\QQ\WinTemp\RichOle\1YJVDD$%Q_@ZI@UWSCX8VKM.png" descr="C:\Users\Administrator\AppData\Roaming\Tencent\Users\1659041496\QQ\WinTemp\RichOle\1YJVDD$%Q_@ZI@UWSCX8VKM.png"/>
            <p:cNvPicPr>
              <a:picLocks noChangeAspect="1"/>
            </p:cNvPicPr>
            <p:nvPr/>
          </p:nvPicPr>
          <p:blipFill>
            <a:blip r:embed="rId2">
              <a:extLst/>
            </a:blip>
            <a:srcRect t="9369"/>
            <a:stretch>
              <a:fillRect/>
            </a:stretch>
          </p:blipFill>
          <p:spPr>
            <a:xfrm>
              <a:off x="337584" y="147717"/>
              <a:ext cx="10988605" cy="4714519"/>
            </a:xfrm>
            <a:prstGeom prst="rect">
              <a:avLst/>
            </a:prstGeom>
            <a:ln w="12700" cap="flat">
              <a:noFill/>
              <a:miter lim="400000"/>
            </a:ln>
            <a:effectLst/>
          </p:spPr>
        </p:pic>
        <p:sp>
          <p:nvSpPr>
            <p:cNvPr id="1352" name="εr"/>
            <p:cNvSpPr txBox="1"/>
            <p:nvPr/>
          </p:nvSpPr>
          <p:spPr>
            <a:xfrm>
              <a:off x="5129343" y="579691"/>
              <a:ext cx="383668" cy="54813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defRPr sz="3000"/>
              </a:pPr>
              <a:r>
                <a:t>ε</a:t>
              </a:r>
              <a:r>
                <a:rPr baseline="-5999"/>
                <a:t>r</a:t>
              </a:r>
            </a:p>
          </p:txBody>
        </p:sp>
        <p:sp>
          <p:nvSpPr>
            <p:cNvPr id="1353" name="ετ"/>
            <p:cNvSpPr txBox="1"/>
            <p:nvPr/>
          </p:nvSpPr>
          <p:spPr>
            <a:xfrm>
              <a:off x="1253303" y="442532"/>
              <a:ext cx="413894" cy="54813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355600">
                <a:defRPr sz="3000"/>
              </a:pPr>
              <a:r>
                <a:t>ε</a:t>
              </a:r>
              <a:r>
                <a:rPr baseline="-5999"/>
                <a:t>τ</a:t>
              </a:r>
            </a:p>
          </p:txBody>
        </p:sp>
        <p:sp>
          <p:nvSpPr>
            <p:cNvPr id="1354" name="径向应变"/>
            <p:cNvSpPr txBox="1"/>
            <p:nvPr/>
          </p:nvSpPr>
          <p:spPr>
            <a:xfrm>
              <a:off x="4277359" y="102720"/>
              <a:ext cx="3334973" cy="5588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sz="2500"/>
              </a:lvl1pPr>
            </a:lstStyle>
            <a:p>
              <a:r>
                <a:t>径向应变</a:t>
              </a:r>
            </a:p>
          </p:txBody>
        </p:sp>
        <p:sp>
          <p:nvSpPr>
            <p:cNvPr id="1355" name="切向应变"/>
            <p:cNvSpPr txBox="1"/>
            <p:nvPr/>
          </p:nvSpPr>
          <p:spPr>
            <a:xfrm>
              <a:off x="0" y="0"/>
              <a:ext cx="3334972" cy="5588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sz="2500"/>
              </a:lvl1pPr>
            </a:lstStyle>
            <a:p>
              <a:r>
                <a:t>切向应变</a:t>
              </a:r>
            </a:p>
          </p:txBody>
        </p:sp>
      </p:grpSp>
      <p:sp>
        <p:nvSpPr>
          <p:cNvPr id="1357" name="压力传感器"/>
          <p:cNvSpPr txBox="1">
            <a:spLocks noGrp="1"/>
          </p:cNvSpPr>
          <p:nvPr>
            <p:ph type="title"/>
          </p:nvPr>
        </p:nvSpPr>
        <p:spPr>
          <a:prstGeom prst="rect">
            <a:avLst/>
          </a:prstGeom>
        </p:spPr>
        <p:txBody>
          <a:body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72</a:t>
            </a:fld>
            <a:endParaRPr lang="zh-CN" altLang="en-US"/>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 name="位移传感器"/>
          <p:cNvSpPr txBox="1">
            <a:spLocks noGrp="1"/>
          </p:cNvSpPr>
          <p:nvPr>
            <p:ph type="title"/>
          </p:nvPr>
        </p:nvSpPr>
        <p:spPr>
          <a:prstGeom prst="rect">
            <a:avLst/>
          </a:prstGeom>
        </p:spPr>
        <p:txBody>
          <a:bodyPr/>
          <a:lstStyle/>
          <a:p>
            <a:r>
              <a:t>位移传感器</a:t>
            </a:r>
          </a:p>
        </p:txBody>
      </p:sp>
      <p:sp>
        <p:nvSpPr>
          <p:cNvPr id="1360" name="应变式位移传感器是把被测位移量转变成弹性元件的变形和应变，然后通过应变计和应变电桥，输出正比于被测位移的电量。它可用来近测或远测静态与动态的位移量。因此，既要求弹性元件刚度小，对被测对象的影响反力小，又要求系统的固有频率高，动态频响特性好。"/>
          <p:cNvSpPr txBox="1"/>
          <p:nvPr/>
        </p:nvSpPr>
        <p:spPr>
          <a:xfrm>
            <a:off x="516467" y="1429935"/>
            <a:ext cx="11027834"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200000"/>
              </a:lnSpc>
              <a:spcBef>
                <a:spcPts val="600"/>
              </a:spcBef>
              <a:buClr>
                <a:srgbClr val="3333CC"/>
              </a:buClr>
              <a:buFont typeface="Wingdings"/>
              <a:defRPr>
                <a:solidFill>
                  <a:srgbClr val="D60093"/>
                </a:solidFill>
                <a:latin typeface="Arial"/>
                <a:ea typeface="Arial"/>
                <a:cs typeface="Arial"/>
                <a:sym typeface="Arial"/>
              </a:defRPr>
            </a:pPr>
            <a:r>
              <a:rPr dirty="0">
                <a:latin typeface="宋体"/>
                <a:ea typeface="宋体"/>
                <a:cs typeface="宋体"/>
                <a:sym typeface="宋体"/>
              </a:rPr>
              <a:t>应变式位移传感器</a:t>
            </a:r>
            <a:r>
              <a:rPr dirty="0">
                <a:solidFill>
                  <a:srgbClr val="000000"/>
                </a:solidFill>
                <a:latin typeface="宋体"/>
                <a:ea typeface="宋体"/>
                <a:cs typeface="宋体"/>
                <a:sym typeface="宋体"/>
              </a:rPr>
              <a:t>是把被测位移量转变成弹性元件的变形和应变，然后通过应变计和应变电桥，输出正比于被测位移的电量。它可用来近测或远测</a:t>
            </a:r>
            <a:r>
              <a:rPr dirty="0">
                <a:solidFill>
                  <a:schemeClr val="accent5">
                    <a:hueOff val="-82419"/>
                    <a:satOff val="-9513"/>
                    <a:lumOff val="-16343"/>
                  </a:schemeClr>
                </a:solidFill>
                <a:latin typeface="宋体"/>
                <a:ea typeface="宋体"/>
                <a:cs typeface="宋体"/>
                <a:sym typeface="宋体"/>
              </a:rPr>
              <a:t>静态与动态</a:t>
            </a:r>
            <a:r>
              <a:rPr dirty="0">
                <a:solidFill>
                  <a:srgbClr val="000000"/>
                </a:solidFill>
                <a:latin typeface="宋体"/>
                <a:ea typeface="宋体"/>
                <a:cs typeface="宋体"/>
                <a:sym typeface="宋体"/>
              </a:rPr>
              <a:t>的位移量。因此，既要求弹性元件刚度小，对被测对象的影响反力小，又要求系统的固有频率高，动态频响特性好。</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73</a:t>
            </a:fld>
            <a:endParaRPr lang="zh-CN" altLang="en-US"/>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2" name="image007" descr="image007"/>
          <p:cNvPicPr>
            <a:picLocks noChangeAspect="1"/>
          </p:cNvPicPr>
          <p:nvPr/>
        </p:nvPicPr>
        <p:blipFill>
          <a:blip r:embed="rId2">
            <a:extLst/>
          </a:blip>
          <a:stretch>
            <a:fillRect/>
          </a:stretch>
        </p:blipFill>
        <p:spPr>
          <a:xfrm>
            <a:off x="1670791" y="1716045"/>
            <a:ext cx="9027689" cy="3697278"/>
          </a:xfrm>
          <a:prstGeom prst="rect">
            <a:avLst/>
          </a:prstGeom>
          <a:ln w="12700">
            <a:miter lim="400000"/>
          </a:ln>
        </p:spPr>
      </p:pic>
      <p:sp>
        <p:nvSpPr>
          <p:cNvPr id="1363" name="1—测量头； 2—弹性元件； 3—弹簧； 4—外壳； 5—测量杆； 6—调整螺母； 7—应变计"/>
          <p:cNvSpPr txBox="1"/>
          <p:nvPr/>
        </p:nvSpPr>
        <p:spPr>
          <a:xfrm>
            <a:off x="983262" y="5346846"/>
            <a:ext cx="11871396"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800"/>
              </a:spcBef>
              <a:buClr>
                <a:srgbClr val="3333CC"/>
              </a:buClr>
              <a:buFont typeface="Wingdings"/>
              <a:defRPr sz="2300">
                <a:latin typeface="+mj-lt"/>
                <a:ea typeface="+mj-ea"/>
                <a:cs typeface="+mj-cs"/>
                <a:sym typeface="微软雅黑"/>
              </a:defRPr>
            </a:pPr>
            <a:r>
              <a:t>1—测量头； 2—弹性元件； 3—弹簧； 4—外壳； 5—测量杆； 6—调整螺母； 7—应变计 </a:t>
            </a:r>
          </a:p>
        </p:txBody>
      </p:sp>
      <p:sp>
        <p:nvSpPr>
          <p:cNvPr id="1364" name="yw系列应变式位移传感器"/>
          <p:cNvSpPr txBox="1"/>
          <p:nvPr/>
        </p:nvSpPr>
        <p:spPr>
          <a:xfrm>
            <a:off x="3908664" y="1170811"/>
            <a:ext cx="4104904"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latin typeface="宋体"/>
                <a:ea typeface="宋体"/>
                <a:cs typeface="宋体"/>
                <a:sym typeface="宋体"/>
              </a:defRPr>
            </a:lvl1pPr>
          </a:lstStyle>
          <a:p>
            <a:r>
              <a:t>yw系列应变式位移传感器</a:t>
            </a:r>
          </a:p>
        </p:txBody>
      </p:sp>
      <p:sp>
        <p:nvSpPr>
          <p:cNvPr id="1365" name="由于测量杆位移d为悬臂梁端部位移量d1和螺旋弹簧伸长量d2之和。由材料力学可知，位移量与贴片处应变ε之间的关系为"/>
          <p:cNvSpPr txBox="1"/>
          <p:nvPr/>
        </p:nvSpPr>
        <p:spPr>
          <a:xfrm>
            <a:off x="827107" y="5951173"/>
            <a:ext cx="11350585"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500"/>
              </a:spcBef>
              <a:buClr>
                <a:srgbClr val="3333CC"/>
              </a:buClr>
              <a:buFont typeface="Wingdings"/>
              <a:defRPr>
                <a:latin typeface="Times New Roman"/>
                <a:ea typeface="Times New Roman"/>
                <a:cs typeface="Times New Roman"/>
                <a:sym typeface="Times New Roman"/>
              </a:defRPr>
            </a:pPr>
            <a:r>
              <a:t>       </a:t>
            </a:r>
            <a:r>
              <a:rPr>
                <a:latin typeface="宋体"/>
                <a:ea typeface="宋体"/>
                <a:cs typeface="宋体"/>
                <a:sym typeface="宋体"/>
              </a:rPr>
              <a:t>由于测量杆位移</a:t>
            </a:r>
            <a:r>
              <a:rPr i="1"/>
              <a:t>d</a:t>
            </a:r>
            <a:r>
              <a:rPr>
                <a:latin typeface="宋体"/>
                <a:ea typeface="宋体"/>
                <a:cs typeface="宋体"/>
                <a:sym typeface="宋体"/>
              </a:rPr>
              <a:t>为悬臂梁端部位移量</a:t>
            </a:r>
            <a:r>
              <a:rPr i="1"/>
              <a:t>d</a:t>
            </a:r>
            <a:r>
              <a:rPr baseline="-18214"/>
              <a:t>1</a:t>
            </a:r>
            <a:r>
              <a:rPr>
                <a:latin typeface="宋体"/>
                <a:ea typeface="宋体"/>
                <a:cs typeface="宋体"/>
                <a:sym typeface="宋体"/>
              </a:rPr>
              <a:t>和螺旋弹簧伸长量</a:t>
            </a:r>
            <a:r>
              <a:rPr i="1"/>
              <a:t>d</a:t>
            </a:r>
            <a:r>
              <a:rPr baseline="-18214"/>
              <a:t>2</a:t>
            </a:r>
            <a:r>
              <a:rPr>
                <a:latin typeface="宋体"/>
                <a:ea typeface="宋体"/>
                <a:cs typeface="宋体"/>
                <a:sym typeface="宋体"/>
              </a:rPr>
              <a:t>之和。由材料力学可知，位移量与贴片处应变</a:t>
            </a:r>
            <a:r>
              <a:rPr i="1"/>
              <a:t>ε</a:t>
            </a:r>
            <a:r>
              <a:rPr>
                <a:latin typeface="宋体"/>
                <a:ea typeface="宋体"/>
                <a:cs typeface="宋体"/>
                <a:sym typeface="宋体"/>
              </a:rPr>
              <a:t>之间的关系为</a:t>
            </a:r>
          </a:p>
        </p:txBody>
      </p:sp>
      <p:grpSp>
        <p:nvGrpSpPr>
          <p:cNvPr id="1368" name="成组"/>
          <p:cNvGrpSpPr/>
          <p:nvPr/>
        </p:nvGrpSpPr>
        <p:grpSpPr>
          <a:xfrm>
            <a:off x="3997849" y="7046167"/>
            <a:ext cx="4373573" cy="742271"/>
            <a:chOff x="0" y="0"/>
            <a:chExt cx="4373572" cy="742270"/>
          </a:xfrm>
        </p:grpSpPr>
        <p:sp>
          <p:nvSpPr>
            <p:cNvPr id="1366" name="矩形"/>
            <p:cNvSpPr/>
            <p:nvPr/>
          </p:nvSpPr>
          <p:spPr>
            <a:xfrm>
              <a:off x="0" y="0"/>
              <a:ext cx="4373573" cy="742271"/>
            </a:xfrm>
            <a:prstGeom prst="rect">
              <a:avLst/>
            </a:prstGeom>
            <a:noFill/>
            <a:ln w="12700" cap="flat">
              <a:noFill/>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pic>
          <p:nvPicPr>
            <p:cNvPr id="1367" name="image.pdf" descr="image.pdf"/>
            <p:cNvPicPr>
              <a:picLocks noChangeAspect="1"/>
            </p:cNvPicPr>
            <p:nvPr/>
          </p:nvPicPr>
          <p:blipFill>
            <a:blip r:embed="rId3">
              <a:extLst/>
            </a:blip>
            <a:stretch>
              <a:fillRect/>
            </a:stretch>
          </p:blipFill>
          <p:spPr>
            <a:xfrm>
              <a:off x="0" y="0"/>
              <a:ext cx="4373573" cy="742271"/>
            </a:xfrm>
            <a:prstGeom prst="rect">
              <a:avLst/>
            </a:prstGeom>
            <a:ln w="12700" cap="flat">
              <a:noFill/>
              <a:miter lim="400000"/>
            </a:ln>
            <a:effectLst/>
          </p:spPr>
        </p:pic>
      </p:grpSp>
      <p:sp>
        <p:nvSpPr>
          <p:cNvPr id="1369" name="上式表明：d和ε成线性关系，其比例系数K与弹性元件尺寸、材料特性参数有关；ε通过4片应变计和应变仪测得。"/>
          <p:cNvSpPr txBox="1"/>
          <p:nvPr/>
        </p:nvSpPr>
        <p:spPr>
          <a:xfrm>
            <a:off x="637581" y="7846167"/>
            <a:ext cx="12156879"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a:latin typeface="Times New Roman"/>
                <a:ea typeface="Times New Roman"/>
                <a:cs typeface="Times New Roman"/>
                <a:sym typeface="Times New Roman"/>
              </a:defRPr>
            </a:pPr>
            <a:r>
              <a:rPr>
                <a:latin typeface="宋体"/>
                <a:ea typeface="宋体"/>
                <a:cs typeface="宋体"/>
                <a:sym typeface="宋体"/>
              </a:rPr>
              <a:t>上式表明：</a:t>
            </a:r>
            <a:r>
              <a:rPr i="1"/>
              <a:t>d</a:t>
            </a:r>
            <a:r>
              <a:rPr>
                <a:latin typeface="宋体"/>
                <a:ea typeface="宋体"/>
                <a:cs typeface="宋体"/>
                <a:sym typeface="宋体"/>
              </a:rPr>
              <a:t>和</a:t>
            </a:r>
            <a:r>
              <a:rPr i="1"/>
              <a:t>ε</a:t>
            </a:r>
            <a:r>
              <a:rPr>
                <a:latin typeface="宋体"/>
                <a:ea typeface="宋体"/>
                <a:cs typeface="宋体"/>
                <a:sym typeface="宋体"/>
              </a:rPr>
              <a:t>成线性关系，其比例系数</a:t>
            </a:r>
            <a:r>
              <a:rPr i="1"/>
              <a:t>K</a:t>
            </a:r>
            <a:r>
              <a:rPr>
                <a:latin typeface="宋体"/>
                <a:ea typeface="宋体"/>
                <a:cs typeface="宋体"/>
                <a:sym typeface="宋体"/>
              </a:rPr>
              <a:t>与弹性元件尺寸、材料特性参数有关；</a:t>
            </a:r>
            <a:r>
              <a:rPr i="1"/>
              <a:t>ε</a:t>
            </a:r>
            <a:r>
              <a:rPr>
                <a:latin typeface="宋体"/>
                <a:ea typeface="宋体"/>
                <a:cs typeface="宋体"/>
                <a:sym typeface="宋体"/>
              </a:rPr>
              <a:t>通过</a:t>
            </a:r>
            <a:r>
              <a:t>4</a:t>
            </a:r>
            <a:r>
              <a:rPr>
                <a:latin typeface="宋体"/>
                <a:ea typeface="宋体"/>
                <a:cs typeface="宋体"/>
                <a:sym typeface="宋体"/>
              </a:rPr>
              <a:t>片应变计和应变仪测得。</a:t>
            </a:r>
          </a:p>
        </p:txBody>
      </p:sp>
      <p:sp>
        <p:nvSpPr>
          <p:cNvPr id="1370" name="位移传感器"/>
          <p:cNvSpPr txBox="1">
            <a:spLocks noGrp="1"/>
          </p:cNvSpPr>
          <p:nvPr>
            <p:ph type="title"/>
          </p:nvPr>
        </p:nvSpPr>
        <p:spPr>
          <a:prstGeom prst="rect">
            <a:avLst/>
          </a:prstGeom>
        </p:spPr>
        <p:txBody>
          <a:bodyPr/>
          <a:lstStyle/>
          <a:p>
            <a:r>
              <a:t>位移传感器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74</a:t>
            </a:fld>
            <a:endParaRPr lang="zh-CN" altLang="en-US"/>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其他应变式传感器"/>
          <p:cNvSpPr txBox="1">
            <a:spLocks noGrp="1"/>
          </p:cNvSpPr>
          <p:nvPr>
            <p:ph type="title"/>
          </p:nvPr>
        </p:nvSpPr>
        <p:spPr>
          <a:prstGeom prst="rect">
            <a:avLst/>
          </a:prstGeom>
        </p:spPr>
        <p:txBody>
          <a:bodyPr/>
          <a:lstStyle>
            <a:lvl1pPr defTabSz="549148">
              <a:defRPr sz="4230"/>
            </a:lvl1pPr>
          </a:lstStyle>
          <a:p>
            <a:r>
              <a:t>其他应变式传感器</a:t>
            </a:r>
          </a:p>
        </p:txBody>
      </p:sp>
      <p:sp>
        <p:nvSpPr>
          <p:cNvPr id="1373" name="利用应变计除可构成上述主要应用传感器外，还可构成其他应变式传感器，如通过质量块与弹性元件的作用，可将被测加速度转换成弹性应变，从而构成应变式加速度传感器。如通过弹性元件和扭矩应变计，可构成应变式扭矩传感器，等等。"/>
          <p:cNvSpPr txBox="1"/>
          <p:nvPr/>
        </p:nvSpPr>
        <p:spPr>
          <a:xfrm>
            <a:off x="639573" y="2092611"/>
            <a:ext cx="12016978" cy="2145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500"/>
              </a:spcBef>
              <a:buClr>
                <a:srgbClr val="3333CC"/>
              </a:buClr>
              <a:buFont typeface="Wingdings"/>
              <a:defRPr>
                <a:latin typeface="Arial"/>
                <a:ea typeface="Arial"/>
                <a:cs typeface="Arial"/>
                <a:sym typeface="Arial"/>
              </a:defRPr>
            </a:pPr>
            <a:r>
              <a:t>       </a:t>
            </a:r>
            <a:r>
              <a:rPr>
                <a:latin typeface="宋体"/>
                <a:ea typeface="宋体"/>
                <a:cs typeface="宋体"/>
                <a:sym typeface="宋体"/>
              </a:rPr>
              <a:t>利用应变计除可构成上述主要应用传感器外，还可构成其他应变式传感器，如通过质量块与弹性元件的作用，可将被测加速度转换成弹性应变，从而构成应变式加速度传感器。如通过弹性元件和扭矩应变计，可构成应变式扭矩传感器，等等。</a:t>
            </a:r>
          </a:p>
        </p:txBody>
      </p:sp>
      <p:grpSp>
        <p:nvGrpSpPr>
          <p:cNvPr id="1376" name="成组"/>
          <p:cNvGrpSpPr/>
          <p:nvPr/>
        </p:nvGrpSpPr>
        <p:grpSpPr>
          <a:xfrm>
            <a:off x="4172272" y="4181740"/>
            <a:ext cx="6889232" cy="4249167"/>
            <a:chOff x="0" y="0"/>
            <a:chExt cx="6889231" cy="4249165"/>
          </a:xfrm>
        </p:grpSpPr>
        <p:pic>
          <p:nvPicPr>
            <p:cNvPr id="1374" name="timg.jpeg" descr="timg.jpeg"/>
            <p:cNvPicPr>
              <a:picLocks noChangeAspect="1"/>
            </p:cNvPicPr>
            <p:nvPr/>
          </p:nvPicPr>
          <p:blipFill>
            <a:blip r:embed="rId2">
              <a:extLst/>
            </a:blip>
            <a:stretch>
              <a:fillRect/>
            </a:stretch>
          </p:blipFill>
          <p:spPr>
            <a:xfrm>
              <a:off x="0" y="0"/>
              <a:ext cx="6889232" cy="4137406"/>
            </a:xfrm>
            <a:prstGeom prst="rect">
              <a:avLst/>
            </a:prstGeom>
            <a:ln w="12700" cap="flat">
              <a:noFill/>
              <a:miter lim="400000"/>
            </a:ln>
            <a:effectLst/>
          </p:spPr>
        </p:pic>
        <p:sp>
          <p:nvSpPr>
            <p:cNvPr id="1375" name="加速度传感器"/>
            <p:cNvSpPr/>
            <p:nvPr/>
          </p:nvSpPr>
          <p:spPr>
            <a:xfrm>
              <a:off x="2649691" y="3766246"/>
              <a:ext cx="2321370" cy="48292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200">
                  <a:latin typeface="+mn-lt"/>
                  <a:ea typeface="+mn-ea"/>
                  <a:cs typeface="+mn-cs"/>
                  <a:sym typeface="Helvetica Neue Medium"/>
                </a:defRPr>
              </a:lvl1pPr>
            </a:lstStyle>
            <a:p>
              <a:r>
                <a:t>加速度传感器</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75</a:t>
            </a:fld>
            <a:endParaRPr lang="zh-CN" altLang="en-US"/>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0" name="成组"/>
          <p:cNvGrpSpPr/>
          <p:nvPr/>
        </p:nvGrpSpPr>
        <p:grpSpPr>
          <a:xfrm>
            <a:off x="731519" y="2012808"/>
            <a:ext cx="11162455" cy="3616962"/>
            <a:chOff x="0" y="0"/>
            <a:chExt cx="11162453" cy="3616960"/>
          </a:xfrm>
        </p:grpSpPr>
        <p:pic>
          <p:nvPicPr>
            <p:cNvPr id="1378" name="C:\Users\Administrator\Desktop\095408vrtudm9b7rwukmnu.jpg" descr="C:\Users\Administrator\Desktop\095408vrtudm9b7rwukmnu.jpg"/>
            <p:cNvPicPr>
              <a:picLocks noChangeAspect="1"/>
            </p:cNvPicPr>
            <p:nvPr/>
          </p:nvPicPr>
          <p:blipFill>
            <a:blip r:embed="rId2">
              <a:extLst/>
            </a:blip>
            <a:stretch>
              <a:fillRect/>
            </a:stretch>
          </p:blipFill>
          <p:spPr>
            <a:xfrm>
              <a:off x="0" y="0"/>
              <a:ext cx="11162454" cy="3616961"/>
            </a:xfrm>
            <a:prstGeom prst="rect">
              <a:avLst/>
            </a:prstGeom>
            <a:ln w="12700" cap="flat">
              <a:noFill/>
              <a:miter lim="400000"/>
            </a:ln>
            <a:effectLst/>
          </p:spPr>
        </p:pic>
        <p:sp>
          <p:nvSpPr>
            <p:cNvPr id="1379" name="矩形"/>
            <p:cNvSpPr/>
            <p:nvPr/>
          </p:nvSpPr>
          <p:spPr>
            <a:xfrm>
              <a:off x="9012201" y="3228140"/>
              <a:ext cx="2150253" cy="38882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spcBef>
                  <a:spcPts val="600"/>
                </a:spcBef>
                <a:buClr>
                  <a:srgbClr val="3333CC"/>
                </a:buClr>
                <a:buSzPct val="60000"/>
                <a:buChar char="➢"/>
                <a:defRPr sz="2400">
                  <a:solidFill>
                    <a:srgbClr val="FFFFFF"/>
                  </a:solidFill>
                  <a:latin typeface="+mn-lt"/>
                  <a:ea typeface="+mn-ea"/>
                  <a:cs typeface="+mn-cs"/>
                  <a:sym typeface="Helvetica Neue Medium"/>
                </a:defRPr>
              </a:pPr>
              <a:endParaRPr/>
            </a:p>
          </p:txBody>
        </p:sp>
      </p:grpSp>
      <p:sp>
        <p:nvSpPr>
          <p:cNvPr id="1381" name="应变式扭矩传感器"/>
          <p:cNvSpPr txBox="1"/>
          <p:nvPr/>
        </p:nvSpPr>
        <p:spPr>
          <a:xfrm>
            <a:off x="4731596" y="1057487"/>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700"/>
              </a:spcBef>
              <a:buClr>
                <a:srgbClr val="3333CC"/>
              </a:buClr>
              <a:buFont typeface="Wingdings"/>
              <a:defRPr sz="30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应变式扭矩传感器</a:t>
            </a:r>
          </a:p>
        </p:txBody>
      </p:sp>
      <p:sp>
        <p:nvSpPr>
          <p:cNvPr id="1382" name="应变式传感器结构与设计的关键是:…"/>
          <p:cNvSpPr txBox="1"/>
          <p:nvPr/>
        </p:nvSpPr>
        <p:spPr>
          <a:xfrm>
            <a:off x="1192106" y="6290168"/>
            <a:ext cx="1024128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1500"/>
              </a:spcBef>
              <a:buClr>
                <a:srgbClr val="3333CC"/>
              </a:buClr>
              <a:buFont typeface="Wingdings"/>
              <a:defRPr>
                <a:latin typeface="+mj-lt"/>
                <a:ea typeface="+mj-ea"/>
                <a:cs typeface="+mj-cs"/>
                <a:sym typeface="微软雅黑"/>
              </a:defRPr>
            </a:pPr>
            <a:r>
              <a:t>应变式传感器</a:t>
            </a:r>
            <a:r>
              <a:rPr>
                <a:solidFill>
                  <a:srgbClr val="FF0000"/>
                </a:solidFill>
              </a:rPr>
              <a:t>结构与设计</a:t>
            </a:r>
            <a:r>
              <a:t>的</a:t>
            </a:r>
            <a:r>
              <a:rPr>
                <a:solidFill>
                  <a:srgbClr val="FF0000"/>
                </a:solidFill>
              </a:rPr>
              <a:t>关键</a:t>
            </a:r>
            <a:r>
              <a:t>是:</a:t>
            </a:r>
            <a:endParaRPr sz="2400"/>
          </a:p>
          <a:p>
            <a:pPr>
              <a:buClr>
                <a:srgbClr val="3333CC"/>
              </a:buClr>
              <a:buFont typeface="Wingdings"/>
              <a:defRPr>
                <a:latin typeface="+mj-lt"/>
                <a:ea typeface="+mj-ea"/>
                <a:cs typeface="+mj-cs"/>
                <a:sym typeface="微软雅黑"/>
              </a:defRPr>
            </a:pPr>
            <a:r>
              <a:t>  弹性体型式的</a:t>
            </a:r>
            <a:r>
              <a:rPr>
                <a:solidFill>
                  <a:srgbClr val="C00000"/>
                </a:solidFill>
              </a:rPr>
              <a:t>选择与计算</a:t>
            </a:r>
            <a:r>
              <a:t>，应变计的合理</a:t>
            </a:r>
            <a:r>
              <a:rPr>
                <a:solidFill>
                  <a:srgbClr val="C00000"/>
                </a:solidFill>
              </a:rPr>
              <a:t>布片与接桥</a:t>
            </a:r>
            <a:r>
              <a:t>。</a:t>
            </a:r>
          </a:p>
        </p:txBody>
      </p:sp>
      <p:sp>
        <p:nvSpPr>
          <p:cNvPr id="1383" name="其他应变式传感器"/>
          <p:cNvSpPr txBox="1">
            <a:spLocks noGrp="1"/>
          </p:cNvSpPr>
          <p:nvPr>
            <p:ph type="title"/>
          </p:nvPr>
        </p:nvSpPr>
        <p:spPr>
          <a:prstGeom prst="rect">
            <a:avLst/>
          </a:prstGeom>
        </p:spPr>
        <p:txBody>
          <a:bodyPr/>
          <a:lstStyle>
            <a:lvl1pPr defTabSz="549148">
              <a:defRPr sz="4230"/>
            </a:lvl1pPr>
          </a:lstStyle>
          <a:p>
            <a:r>
              <a:t>其他应变式传感器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380"/>
                                        </p:tgtEl>
                                        <p:attrNameLst>
                                          <p:attrName>style.visibility</p:attrName>
                                        </p:attrNameLst>
                                      </p:cBhvr>
                                      <p:to>
                                        <p:strVal val="visible"/>
                                      </p:to>
                                    </p:set>
                                    <p:anim calcmode="lin" valueType="num">
                                      <p:cBhvr>
                                        <p:cTn id="7" dur="500" fill="hold"/>
                                        <p:tgtEl>
                                          <p:spTgt spid="1380"/>
                                        </p:tgtEl>
                                        <p:attrNameLst>
                                          <p:attrName>ppt_x</p:attrName>
                                        </p:attrNameLst>
                                      </p:cBhvr>
                                      <p:tavLst>
                                        <p:tav tm="0">
                                          <p:val>
                                            <p:strVal val="#ppt_x"/>
                                          </p:val>
                                        </p:tav>
                                        <p:tav tm="100000">
                                          <p:val>
                                            <p:strVal val="#ppt_x"/>
                                          </p:val>
                                        </p:tav>
                                      </p:tavLst>
                                    </p:anim>
                                    <p:anim calcmode="lin" valueType="num">
                                      <p:cBhvr>
                                        <p:cTn id="8" dur="500" fill="hold"/>
                                        <p:tgtEl>
                                          <p:spTgt spid="138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1381"/>
                                        </p:tgtEl>
                                        <p:attrNameLst>
                                          <p:attrName>style.visibility</p:attrName>
                                        </p:attrNameLst>
                                      </p:cBhvr>
                                      <p:to>
                                        <p:strVal val="visible"/>
                                      </p:to>
                                    </p:set>
                                    <p:anim calcmode="lin" valueType="num">
                                      <p:cBhvr>
                                        <p:cTn id="12" dur="500" fill="hold"/>
                                        <p:tgtEl>
                                          <p:spTgt spid="1381"/>
                                        </p:tgtEl>
                                        <p:attrNameLst>
                                          <p:attrName>ppt_x</p:attrName>
                                        </p:attrNameLst>
                                      </p:cBhvr>
                                      <p:tavLst>
                                        <p:tav tm="0">
                                          <p:val>
                                            <p:strVal val="#ppt_x"/>
                                          </p:val>
                                        </p:tav>
                                        <p:tav tm="100000">
                                          <p:val>
                                            <p:strVal val="#ppt_x"/>
                                          </p:val>
                                        </p:tav>
                                      </p:tavLst>
                                    </p:anim>
                                    <p:anim calcmode="lin" valueType="num">
                                      <p:cBhvr>
                                        <p:cTn id="13" dur="500" fill="hold"/>
                                        <p:tgtEl>
                                          <p:spTgt spid="1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 grpId="1" animBg="1" advAuto="0"/>
      <p:bldP spid="1381" grpId="2"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 name="案例"/>
          <p:cNvSpPr txBox="1">
            <a:spLocks noGrp="1"/>
          </p:cNvSpPr>
          <p:nvPr>
            <p:ph type="title"/>
          </p:nvPr>
        </p:nvSpPr>
        <p:spPr>
          <a:prstGeom prst="rect">
            <a:avLst/>
          </a:prstGeom>
        </p:spPr>
        <p:txBody>
          <a:bodyPr/>
          <a:lstStyle/>
          <a:p>
            <a:r>
              <a:t>案例</a:t>
            </a:r>
          </a:p>
        </p:txBody>
      </p:sp>
      <p:sp>
        <p:nvSpPr>
          <p:cNvPr id="1386" name="高速列车高速通过测试点时，具有电磁干扰强，试验人员不能靠近轨道等特殊、恶劣试验条件，所以对试验设备的可靠性、抗电磁干扰特性要求高，同时，必须保证现场试验人员的人身安全。"/>
          <p:cNvSpPr txBox="1"/>
          <p:nvPr/>
        </p:nvSpPr>
        <p:spPr>
          <a:xfrm>
            <a:off x="1589475" y="2302933"/>
            <a:ext cx="9191414"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650240">
              <a:buClr>
                <a:srgbClr val="3333CC"/>
              </a:buClr>
              <a:buFont typeface="Wingdings"/>
              <a:defRPr>
                <a:latin typeface="+mj-lt"/>
                <a:ea typeface="+mj-ea"/>
                <a:cs typeface="+mj-cs"/>
                <a:sym typeface="微软雅黑"/>
              </a:defRPr>
            </a:lvl1pPr>
          </a:lstStyle>
          <a:p>
            <a:r>
              <a:t>高速列车高速通过测试点时，具有电磁干扰强，试验人员不能靠近轨道等特殊、恶劣试验条件，所以对试验设备的可靠性、抗电磁干扰特性要求高，同时，必须保证现场试验人员的人身安全。</a:t>
            </a:r>
          </a:p>
        </p:txBody>
      </p:sp>
      <p:sp>
        <p:nvSpPr>
          <p:cNvPr id="1387" name="京沪高铁的应变测试"/>
          <p:cNvSpPr txBox="1"/>
          <p:nvPr/>
        </p:nvSpPr>
        <p:spPr>
          <a:xfrm>
            <a:off x="3355339" y="1099819"/>
            <a:ext cx="5257801"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atin typeface="华文楷体"/>
                <a:ea typeface="华文楷体"/>
                <a:cs typeface="华文楷体"/>
                <a:sym typeface="华文楷体"/>
              </a:defRPr>
            </a:lvl1pPr>
          </a:lstStyle>
          <a:p>
            <a:r>
              <a:t>京沪高铁的应变测试</a:t>
            </a:r>
          </a:p>
        </p:txBody>
      </p:sp>
      <p:pic>
        <p:nvPicPr>
          <p:cNvPr id="1388" name="C:\Users\bamboo\AppData\Roaming\Tencent\Users\1659041496\QQ\WinTemp\RichOle\R2A5Y}8A6~R9A764TY[`18V.png" descr="C:\Users\bamboo\AppData\Roaming\Tencent\Users\1659041496\QQ\WinTemp\RichOle\R2A5Y}8A6~R9A764TY[`18V.png"/>
          <p:cNvPicPr>
            <a:picLocks noChangeAspect="1"/>
          </p:cNvPicPr>
          <p:nvPr/>
        </p:nvPicPr>
        <p:blipFill>
          <a:blip r:embed="rId2">
            <a:extLst/>
          </a:blip>
          <a:stretch>
            <a:fillRect/>
          </a:stretch>
        </p:blipFill>
        <p:spPr>
          <a:xfrm>
            <a:off x="1744133" y="4852246"/>
            <a:ext cx="5789859" cy="2753917"/>
          </a:xfrm>
          <a:prstGeom prst="rect">
            <a:avLst/>
          </a:prstGeom>
          <a:ln w="12700">
            <a:miter lim="400000"/>
          </a:ln>
        </p:spPr>
      </p:pic>
      <p:pic>
        <p:nvPicPr>
          <p:cNvPr id="1389" name="C:\Users\bamboo\AppData\Roaming\Tencent\Users\1659041496\QQ\WinTemp\RichOle\U%FQPFML9}@_Z}ZVD@D}4QE.png" descr="C:\Users\bamboo\AppData\Roaming\Tencent\Users\1659041496\QQ\WinTemp\RichOle\U%FQPFML9}@_Z}ZVD@D}4QE.png"/>
          <p:cNvPicPr>
            <a:picLocks noChangeAspect="1"/>
          </p:cNvPicPr>
          <p:nvPr/>
        </p:nvPicPr>
        <p:blipFill>
          <a:blip r:embed="rId3">
            <a:extLst/>
          </a:blip>
          <a:stretch>
            <a:fillRect/>
          </a:stretch>
        </p:blipFill>
        <p:spPr>
          <a:xfrm>
            <a:off x="7854808" y="4852246"/>
            <a:ext cx="3708158" cy="2753917"/>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77</a:t>
            </a:fld>
            <a:endParaRPr lang="zh-CN" altLang="en-US"/>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压阻式传感器"/>
          <p:cNvSpPr txBox="1">
            <a:spLocks noGrp="1"/>
          </p:cNvSpPr>
          <p:nvPr>
            <p:ph type="title"/>
          </p:nvPr>
        </p:nvSpPr>
        <p:spPr>
          <a:prstGeom prst="rect">
            <a:avLst/>
          </a:prstGeom>
        </p:spPr>
        <p:txBody>
          <a:bodyPr/>
          <a:lstStyle/>
          <a:p>
            <a:r>
              <a:t>压阻式传感器</a:t>
            </a:r>
          </a:p>
        </p:txBody>
      </p:sp>
      <p:sp>
        <p:nvSpPr>
          <p:cNvPr id="1392" name="是利用硅的压阻效应和微电子技术制成的，是一种新的物性型传感器。…"/>
          <p:cNvSpPr txBox="1"/>
          <p:nvPr/>
        </p:nvSpPr>
        <p:spPr>
          <a:xfrm>
            <a:off x="747324" y="1670902"/>
            <a:ext cx="11162454" cy="2237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829627">
              <a:buClr>
                <a:srgbClr val="3333CC"/>
              </a:buClr>
              <a:buFont typeface="Wingdings"/>
              <a:defRPr>
                <a:latin typeface="Times New Roman"/>
                <a:ea typeface="Times New Roman"/>
                <a:cs typeface="Times New Roman"/>
                <a:sym typeface="Times New Roman"/>
              </a:defRPr>
            </a:pPr>
            <a:r>
              <a:rPr dirty="0" err="1">
                <a:latin typeface="宋体"/>
                <a:ea typeface="宋体"/>
                <a:cs typeface="宋体"/>
                <a:sym typeface="宋体"/>
              </a:rPr>
              <a:t>是利用硅的压阻效应和微电子技术制成的，是一种新的物性型传感器</a:t>
            </a:r>
            <a:r>
              <a:rPr dirty="0">
                <a:latin typeface="宋体"/>
                <a:ea typeface="宋体"/>
                <a:cs typeface="宋体"/>
                <a:sym typeface="宋体"/>
              </a:rPr>
              <a:t>。</a:t>
            </a:r>
          </a:p>
          <a:p>
            <a:pPr indent="829627">
              <a:spcBef>
                <a:spcPts val="800"/>
              </a:spcBef>
              <a:buClr>
                <a:srgbClr val="3333CC"/>
              </a:buClr>
              <a:buFont typeface="Wingdings"/>
              <a:defRPr>
                <a:solidFill>
                  <a:srgbClr val="FF0000"/>
                </a:solidFill>
                <a:latin typeface="Times New Roman"/>
                <a:ea typeface="Times New Roman"/>
                <a:cs typeface="Times New Roman"/>
                <a:sym typeface="Times New Roman"/>
              </a:defRPr>
            </a:pPr>
            <a:r>
              <a:rPr dirty="0" err="1">
                <a:latin typeface="宋体"/>
                <a:ea typeface="宋体"/>
                <a:cs typeface="宋体"/>
                <a:sym typeface="宋体"/>
              </a:rPr>
              <a:t>优点：</a:t>
            </a:r>
            <a:r>
              <a:rPr dirty="0" err="1">
                <a:solidFill>
                  <a:srgbClr val="0000FF"/>
                </a:solidFill>
                <a:latin typeface="宋体"/>
                <a:ea typeface="宋体"/>
                <a:cs typeface="宋体"/>
                <a:sym typeface="宋体"/>
              </a:rPr>
              <a:t>灵敏度高、动态响应好、精度高、易于微型化和集成化等</a:t>
            </a:r>
            <a:r>
              <a:rPr dirty="0">
                <a:solidFill>
                  <a:srgbClr val="0000FF"/>
                </a:solidFill>
                <a:latin typeface="宋体"/>
                <a:ea typeface="宋体"/>
                <a:cs typeface="宋体"/>
                <a:sym typeface="宋体"/>
              </a:rPr>
              <a:t>。 </a:t>
            </a:r>
          </a:p>
        </p:txBody>
      </p:sp>
      <p:sp>
        <p:nvSpPr>
          <p:cNvPr id="1393" name="扩散硅压阻式传感器的基片是半导体单晶硅。单晶硅是各向异性材料，取向不同其特性不一样。而取向是用晶向表示的，所谓晶向就是晶面的法线方向。"/>
          <p:cNvSpPr txBox="1"/>
          <p:nvPr/>
        </p:nvSpPr>
        <p:spPr>
          <a:xfrm>
            <a:off x="1055510" y="6012198"/>
            <a:ext cx="1089377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800"/>
              </a:spcBef>
              <a:buClr>
                <a:srgbClr val="3333CC"/>
              </a:buClr>
              <a:buFont typeface="Wingdings"/>
              <a:defRPr>
                <a:latin typeface="+mj-lt"/>
                <a:ea typeface="+mj-ea"/>
                <a:cs typeface="+mj-cs"/>
                <a:sym typeface="微软雅黑"/>
              </a:defRPr>
            </a:lvl1pPr>
          </a:lstStyle>
          <a:p>
            <a:r>
              <a:rPr dirty="0"/>
              <a:t>       扩散硅压阻式传感器的基片是半导体单晶硅。单晶硅是各向异性材料，取向不同其特性不一样。而取向是用晶向表示的，所谓晶向就是晶面的法线方向。</a:t>
            </a:r>
          </a:p>
        </p:txBody>
      </p:sp>
      <p:grpSp>
        <p:nvGrpSpPr>
          <p:cNvPr id="1396" name="成组"/>
          <p:cNvGrpSpPr/>
          <p:nvPr/>
        </p:nvGrpSpPr>
        <p:grpSpPr>
          <a:xfrm>
            <a:off x="4976142" y="3674533"/>
            <a:ext cx="2497103" cy="1469814"/>
            <a:chOff x="0" y="0"/>
            <a:chExt cx="2497102" cy="1469813"/>
          </a:xfrm>
        </p:grpSpPr>
        <p:sp>
          <p:nvSpPr>
            <p:cNvPr id="1394" name="矩形"/>
            <p:cNvSpPr/>
            <p:nvPr/>
          </p:nvSpPr>
          <p:spPr>
            <a:xfrm>
              <a:off x="0" y="0"/>
              <a:ext cx="2497103" cy="1469814"/>
            </a:xfrm>
            <a:prstGeom prst="rect">
              <a:avLst/>
            </a:prstGeom>
            <a:solidFill>
              <a:srgbClr val="00FF00"/>
            </a:solidFill>
            <a:ln w="12700" cap="flat">
              <a:noFill/>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endParaRPr/>
            </a:p>
          </p:txBody>
        </p:sp>
        <p:pic>
          <p:nvPicPr>
            <p:cNvPr id="1395" name="image.pdf" descr="image.pdf"/>
            <p:cNvPicPr>
              <a:picLocks noChangeAspect="1"/>
            </p:cNvPicPr>
            <p:nvPr/>
          </p:nvPicPr>
          <p:blipFill>
            <a:blip r:embed="rId2">
              <a:extLst/>
            </a:blip>
            <a:stretch>
              <a:fillRect/>
            </a:stretch>
          </p:blipFill>
          <p:spPr>
            <a:xfrm>
              <a:off x="0" y="0"/>
              <a:ext cx="2497103" cy="1469814"/>
            </a:xfrm>
            <a:prstGeom prst="rect">
              <a:avLst/>
            </a:prstGeom>
            <a:ln w="12700" cap="flat">
              <a:noFill/>
              <a:miter lim="400000"/>
            </a:ln>
            <a:effectLst/>
          </p:spPr>
        </p:pic>
      </p:grpSp>
      <p:sp>
        <p:nvSpPr>
          <p:cNvPr id="1397" name="式中：π——压阻系数；E——弹性模量；σ——应力；  ε——应变。"/>
          <p:cNvSpPr txBox="1"/>
          <p:nvPr/>
        </p:nvSpPr>
        <p:spPr>
          <a:xfrm>
            <a:off x="1499764" y="5145898"/>
            <a:ext cx="10206215"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800"/>
              </a:spcBef>
              <a:buClr>
                <a:srgbClr val="3333CC"/>
              </a:buClr>
              <a:buFont typeface="Wingdings"/>
              <a:defRPr sz="2400">
                <a:latin typeface="Times New Roman"/>
                <a:ea typeface="Times New Roman"/>
                <a:cs typeface="Times New Roman"/>
                <a:sym typeface="Times New Roman"/>
              </a:defRPr>
            </a:pPr>
            <a:r>
              <a:rPr>
                <a:latin typeface="宋体"/>
                <a:ea typeface="宋体"/>
                <a:cs typeface="宋体"/>
                <a:sym typeface="宋体"/>
              </a:rPr>
              <a:t> 式中：</a:t>
            </a:r>
            <a:r>
              <a:t>π——</a:t>
            </a:r>
            <a:r>
              <a:rPr>
                <a:latin typeface="宋体"/>
                <a:ea typeface="宋体"/>
                <a:cs typeface="宋体"/>
                <a:sym typeface="宋体"/>
              </a:rPr>
              <a:t>压阻系数；</a:t>
            </a:r>
            <a:r>
              <a:rPr i="1"/>
              <a:t>E</a:t>
            </a:r>
            <a:r>
              <a:t>——</a:t>
            </a:r>
            <a:r>
              <a:rPr>
                <a:latin typeface="宋体"/>
                <a:ea typeface="宋体"/>
                <a:cs typeface="宋体"/>
                <a:sym typeface="宋体"/>
              </a:rPr>
              <a:t>弹性模量；</a:t>
            </a:r>
            <a:r>
              <a:t>σ——</a:t>
            </a:r>
            <a:r>
              <a:rPr>
                <a:latin typeface="宋体"/>
                <a:ea typeface="宋体"/>
                <a:cs typeface="宋体"/>
                <a:sym typeface="宋体"/>
              </a:rPr>
              <a:t>应力；  </a:t>
            </a:r>
            <a:r>
              <a:t>ε——</a:t>
            </a:r>
            <a:r>
              <a:rPr>
                <a:latin typeface="宋体"/>
                <a:ea typeface="宋体"/>
                <a:cs typeface="宋体"/>
                <a:sym typeface="宋体"/>
              </a:rPr>
              <a:t>应变。</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78</a:t>
            </a:fld>
            <a:endParaRPr lang="zh-CN" altLang="en-US"/>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9" name="C:\Users\bamboo\Desktop\20130626092651603.jpg" descr="C:\Users\bamboo\Desktop\20130626092651603.jpg"/>
          <p:cNvPicPr>
            <a:picLocks noChangeAspect="1"/>
          </p:cNvPicPr>
          <p:nvPr/>
        </p:nvPicPr>
        <p:blipFill>
          <a:blip r:embed="rId2">
            <a:extLst/>
          </a:blip>
          <a:stretch>
            <a:fillRect/>
          </a:stretch>
        </p:blipFill>
        <p:spPr>
          <a:xfrm>
            <a:off x="815584" y="4946445"/>
            <a:ext cx="5367991" cy="4302667"/>
          </a:xfrm>
          <a:prstGeom prst="rect">
            <a:avLst/>
          </a:prstGeom>
          <a:ln w="12700">
            <a:miter lim="400000"/>
          </a:ln>
        </p:spPr>
      </p:pic>
      <p:pic>
        <p:nvPicPr>
          <p:cNvPr id="1400" name="C:\Users\bamboo\Desktop\16-09-03-45-49932.jpg" descr="C:\Users\bamboo\Desktop\16-09-03-45-49932.jpg"/>
          <p:cNvPicPr>
            <a:picLocks noChangeAspect="1"/>
          </p:cNvPicPr>
          <p:nvPr/>
        </p:nvPicPr>
        <p:blipFill>
          <a:blip r:embed="rId3">
            <a:extLst/>
          </a:blip>
          <a:stretch>
            <a:fillRect/>
          </a:stretch>
        </p:blipFill>
        <p:spPr>
          <a:xfrm>
            <a:off x="1601232" y="2550885"/>
            <a:ext cx="3796695" cy="2635353"/>
          </a:xfrm>
          <a:prstGeom prst="rect">
            <a:avLst/>
          </a:prstGeom>
          <a:ln w="12700">
            <a:miter lim="400000"/>
          </a:ln>
        </p:spPr>
      </p:pic>
      <p:sp>
        <p:nvSpPr>
          <p:cNvPr id="1401" name="主要性能指标："/>
          <p:cNvSpPr txBox="1"/>
          <p:nvPr/>
        </p:nvSpPr>
        <p:spPr>
          <a:xfrm>
            <a:off x="6105512" y="3202880"/>
            <a:ext cx="2806520"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800"/>
              </a:spcBef>
              <a:buClr>
                <a:srgbClr val="3333CC"/>
              </a:buClr>
              <a:buFont typeface="Wingdings"/>
              <a:defRPr sz="3000">
                <a:solidFill>
                  <a:srgbClr val="0000FF"/>
                </a:solidFill>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主要性能指标：</a:t>
            </a:r>
          </a:p>
        </p:txBody>
      </p:sp>
      <p:sp>
        <p:nvSpPr>
          <p:cNvPr id="1402" name="1）量程：6*105 Pa；…"/>
          <p:cNvSpPr txBox="1"/>
          <p:nvPr/>
        </p:nvSpPr>
        <p:spPr>
          <a:xfrm>
            <a:off x="6321177" y="3837085"/>
            <a:ext cx="6232821" cy="475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Clr>
                <a:srgbClr val="3333CC"/>
              </a:buClr>
              <a:buFont typeface="Wingdings"/>
            </a:pPr>
            <a:r>
              <a:t>1</a:t>
            </a:r>
            <a:r>
              <a:rPr>
                <a:latin typeface="宋体"/>
                <a:ea typeface="宋体"/>
                <a:cs typeface="宋体"/>
                <a:sym typeface="宋体"/>
              </a:rPr>
              <a:t>）量程：</a:t>
            </a:r>
            <a:r>
              <a:t>6*10</a:t>
            </a:r>
            <a:r>
              <a:rPr baseline="30285"/>
              <a:t>5 </a:t>
            </a:r>
            <a:r>
              <a:t>Pa</a:t>
            </a:r>
            <a:r>
              <a:rPr>
                <a:latin typeface="宋体"/>
                <a:ea typeface="宋体"/>
                <a:cs typeface="宋体"/>
                <a:sym typeface="宋体"/>
              </a:rPr>
              <a:t>；</a:t>
            </a:r>
          </a:p>
          <a:p>
            <a:pPr>
              <a:buClr>
                <a:srgbClr val="3333CC"/>
              </a:buClr>
              <a:buFont typeface="Wingdings"/>
            </a:pPr>
            <a:r>
              <a:t>2</a:t>
            </a:r>
            <a:r>
              <a:rPr>
                <a:latin typeface="宋体"/>
                <a:ea typeface="宋体"/>
                <a:cs typeface="宋体"/>
                <a:sym typeface="宋体"/>
              </a:rPr>
              <a:t>）精度：</a:t>
            </a:r>
            <a:r>
              <a:t>0.1%—0.5% FS</a:t>
            </a:r>
            <a:r>
              <a:rPr>
                <a:latin typeface="宋体"/>
                <a:ea typeface="宋体"/>
                <a:cs typeface="宋体"/>
                <a:sym typeface="宋体"/>
              </a:rPr>
              <a:t>；</a:t>
            </a:r>
          </a:p>
          <a:p>
            <a:pPr>
              <a:buClr>
                <a:srgbClr val="3333CC"/>
              </a:buClr>
              <a:buFont typeface="Wingdings"/>
            </a:pPr>
            <a:r>
              <a:t>3</a:t>
            </a:r>
            <a:r>
              <a:rPr>
                <a:latin typeface="宋体"/>
                <a:ea typeface="宋体"/>
                <a:cs typeface="宋体"/>
                <a:sym typeface="宋体"/>
              </a:rPr>
              <a:t>）满量程输出：</a:t>
            </a:r>
            <a:r>
              <a:t>30mV</a:t>
            </a:r>
            <a:r>
              <a:rPr>
                <a:latin typeface="宋体"/>
                <a:ea typeface="宋体"/>
                <a:cs typeface="宋体"/>
                <a:sym typeface="宋体"/>
              </a:rPr>
              <a:t>；</a:t>
            </a:r>
          </a:p>
          <a:p>
            <a:pPr>
              <a:buClr>
                <a:srgbClr val="3333CC"/>
              </a:buClr>
              <a:buFont typeface="Wingdings"/>
            </a:pPr>
            <a:r>
              <a:t>4</a:t>
            </a:r>
            <a:r>
              <a:rPr>
                <a:latin typeface="宋体"/>
                <a:ea typeface="宋体"/>
                <a:cs typeface="宋体"/>
                <a:sym typeface="宋体"/>
              </a:rPr>
              <a:t>）稳定性：零漂</a:t>
            </a:r>
            <a:r>
              <a:t>&lt;5×10</a:t>
            </a:r>
            <a:r>
              <a:rPr baseline="30285"/>
              <a:t>-4</a:t>
            </a:r>
            <a:r>
              <a:t>FS/℃; </a:t>
            </a:r>
            <a:r>
              <a:rPr>
                <a:latin typeface="宋体"/>
                <a:ea typeface="宋体"/>
                <a:cs typeface="宋体"/>
                <a:sym typeface="宋体"/>
              </a:rPr>
              <a:t>时漂</a:t>
            </a:r>
            <a:r>
              <a:t>&lt;0.3%FS/4h</a:t>
            </a:r>
            <a:r>
              <a:rPr>
                <a:latin typeface="宋体"/>
                <a:ea typeface="宋体"/>
                <a:cs typeface="宋体"/>
                <a:sym typeface="宋体"/>
              </a:rPr>
              <a:t>；</a:t>
            </a:r>
          </a:p>
          <a:p>
            <a:pPr>
              <a:buClr>
                <a:srgbClr val="3333CC"/>
              </a:buClr>
              <a:buFont typeface="Wingdings"/>
            </a:pPr>
            <a:r>
              <a:t>5</a:t>
            </a:r>
            <a:r>
              <a:rPr>
                <a:latin typeface="宋体"/>
                <a:ea typeface="宋体"/>
                <a:cs typeface="宋体"/>
                <a:sym typeface="宋体"/>
              </a:rPr>
              <a:t>）阻抗：几十欧</a:t>
            </a:r>
            <a:r>
              <a:t>—</a:t>
            </a:r>
            <a:r>
              <a:rPr>
                <a:latin typeface="宋体"/>
                <a:ea typeface="宋体"/>
                <a:cs typeface="宋体"/>
                <a:sym typeface="宋体"/>
              </a:rPr>
              <a:t>几千欧，自选；</a:t>
            </a:r>
          </a:p>
          <a:p>
            <a:pPr>
              <a:buClr>
                <a:srgbClr val="3333CC"/>
              </a:buClr>
              <a:buFont typeface="Wingdings"/>
            </a:pPr>
            <a:r>
              <a:t>6</a:t>
            </a:r>
            <a:r>
              <a:rPr>
                <a:latin typeface="宋体"/>
                <a:ea typeface="宋体"/>
                <a:cs typeface="宋体"/>
                <a:sym typeface="宋体"/>
              </a:rPr>
              <a:t>）工作电压：</a:t>
            </a:r>
            <a:r>
              <a:t>5—10V</a:t>
            </a:r>
            <a:r>
              <a:rPr>
                <a:latin typeface="宋体"/>
                <a:ea typeface="宋体"/>
                <a:cs typeface="宋体"/>
                <a:sym typeface="宋体"/>
              </a:rPr>
              <a:t>；</a:t>
            </a:r>
          </a:p>
          <a:p>
            <a:pPr>
              <a:buClr>
                <a:srgbClr val="3333CC"/>
              </a:buClr>
              <a:buFont typeface="Wingdings"/>
            </a:pPr>
            <a:r>
              <a:t>7</a:t>
            </a:r>
            <a:r>
              <a:rPr>
                <a:latin typeface="宋体"/>
                <a:ea typeface="宋体"/>
                <a:cs typeface="宋体"/>
                <a:sym typeface="宋体"/>
              </a:rPr>
              <a:t>）工作温度：一般</a:t>
            </a:r>
            <a:r>
              <a:t>&lt;80 ℃;</a:t>
            </a:r>
            <a:r>
              <a:rPr>
                <a:latin typeface="宋体"/>
                <a:ea typeface="宋体"/>
                <a:cs typeface="宋体"/>
                <a:sym typeface="宋体"/>
              </a:rPr>
              <a:t>高温型达</a:t>
            </a:r>
            <a:r>
              <a:t>400 ℃</a:t>
            </a:r>
            <a:r>
              <a:rPr>
                <a:latin typeface="宋体"/>
                <a:ea typeface="宋体"/>
                <a:cs typeface="宋体"/>
                <a:sym typeface="宋体"/>
              </a:rPr>
              <a:t>。</a:t>
            </a:r>
          </a:p>
        </p:txBody>
      </p:sp>
      <p:sp>
        <p:nvSpPr>
          <p:cNvPr id="1403" name="压阻式压力传感器"/>
          <p:cNvSpPr txBox="1"/>
          <p:nvPr/>
        </p:nvSpPr>
        <p:spPr>
          <a:xfrm>
            <a:off x="4819650" y="1329689"/>
            <a:ext cx="33655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solidFill>
                  <a:schemeClr val="accent3">
                    <a:hueOff val="914337"/>
                    <a:satOff val="31515"/>
                    <a:lumOff val="-30790"/>
                  </a:schemeClr>
                </a:solidFill>
              </a:defRPr>
            </a:lvl1pPr>
          </a:lstStyle>
          <a:p>
            <a:r>
              <a:t>压阻式压力传感器</a:t>
            </a:r>
          </a:p>
        </p:txBody>
      </p:sp>
      <p:sp>
        <p:nvSpPr>
          <p:cNvPr id="1404" name="压阻式传感器"/>
          <p:cNvSpPr txBox="1">
            <a:spLocks noGrp="1"/>
          </p:cNvSpPr>
          <p:nvPr>
            <p:ph type="title"/>
          </p:nvPr>
        </p:nvSpPr>
        <p:spPr>
          <a:prstGeom prst="rect">
            <a:avLst/>
          </a:prstGeom>
        </p:spPr>
        <p:txBody>
          <a:bodyPr/>
          <a:lstStyle/>
          <a:p>
            <a:r>
              <a:t>压阻式传感器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79</a:t>
            </a:fld>
            <a:endParaRPr lang="zh-CN" alt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0" name="image.pdf" descr="image.pdf"/>
          <p:cNvPicPr>
            <a:picLocks noChangeAspect="1"/>
          </p:cNvPicPr>
          <p:nvPr/>
        </p:nvPicPr>
        <p:blipFill>
          <a:blip r:embed="rId2">
            <a:extLst/>
          </a:blip>
          <a:stretch>
            <a:fillRect/>
          </a:stretch>
        </p:blipFill>
        <p:spPr>
          <a:xfrm>
            <a:off x="7431475" y="4575670"/>
            <a:ext cx="2913458" cy="1084548"/>
          </a:xfrm>
          <a:prstGeom prst="rect">
            <a:avLst/>
          </a:prstGeom>
          <a:ln w="12700">
            <a:miter lim="400000"/>
          </a:ln>
        </p:spPr>
      </p:pic>
      <p:sp>
        <p:nvSpPr>
          <p:cNvPr id="771" name="当电阻丝受到拉力F作用时， l、A、ρ和R的变化分别为dl、 dA ，dρ和dR。有："/>
          <p:cNvSpPr txBox="1"/>
          <p:nvPr/>
        </p:nvSpPr>
        <p:spPr>
          <a:xfrm>
            <a:off x="596053" y="3753091"/>
            <a:ext cx="1181269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3000"/>
              </a:spcBef>
              <a:buClr>
                <a:srgbClr val="3333CC"/>
              </a:buClr>
              <a:buFont typeface="Wingdings"/>
              <a:defRPr sz="2400">
                <a:latin typeface="Times New Roman"/>
                <a:ea typeface="Times New Roman"/>
                <a:cs typeface="Times New Roman"/>
                <a:sym typeface="Times New Roman"/>
              </a:defRPr>
            </a:pPr>
            <a:r>
              <a:t>      </a:t>
            </a:r>
            <a:r>
              <a:rPr>
                <a:latin typeface="+mj-lt"/>
                <a:ea typeface="+mj-ea"/>
                <a:cs typeface="+mj-cs"/>
                <a:sym typeface="微软雅黑"/>
              </a:rPr>
              <a:t>当电阻丝受到拉力</a:t>
            </a:r>
            <a:r>
              <a:rPr i="1"/>
              <a:t>F</a:t>
            </a:r>
            <a:r>
              <a:rPr>
                <a:latin typeface="+mj-lt"/>
                <a:ea typeface="+mj-ea"/>
                <a:cs typeface="+mj-cs"/>
                <a:sym typeface="微软雅黑"/>
              </a:rPr>
              <a:t>作用时， </a:t>
            </a:r>
            <a:r>
              <a:rPr i="1"/>
              <a:t>l</a:t>
            </a:r>
            <a:r>
              <a:rPr i="1">
                <a:latin typeface="+mj-lt"/>
                <a:ea typeface="+mj-ea"/>
                <a:cs typeface="+mj-cs"/>
                <a:sym typeface="微软雅黑"/>
              </a:rPr>
              <a:t>、</a:t>
            </a:r>
            <a:r>
              <a:rPr i="1"/>
              <a:t>A</a:t>
            </a:r>
            <a:r>
              <a:rPr i="1">
                <a:latin typeface="+mj-lt"/>
                <a:ea typeface="+mj-ea"/>
                <a:cs typeface="+mj-cs"/>
                <a:sym typeface="微软雅黑"/>
              </a:rPr>
              <a:t>、</a:t>
            </a:r>
            <a:r>
              <a:rPr i="1"/>
              <a:t>ρ</a:t>
            </a:r>
            <a:r>
              <a:rPr>
                <a:latin typeface="+mj-lt"/>
                <a:ea typeface="+mj-ea"/>
                <a:cs typeface="+mj-cs"/>
                <a:sym typeface="微软雅黑"/>
              </a:rPr>
              <a:t>和</a:t>
            </a:r>
            <a:r>
              <a:rPr i="1"/>
              <a:t>R</a:t>
            </a:r>
            <a:r>
              <a:rPr>
                <a:latin typeface="+mj-lt"/>
                <a:ea typeface="+mj-ea"/>
                <a:cs typeface="+mj-cs"/>
                <a:sym typeface="微软雅黑"/>
              </a:rPr>
              <a:t>的变化分别为</a:t>
            </a:r>
            <a:r>
              <a:t>d</a:t>
            </a:r>
            <a:r>
              <a:rPr i="1"/>
              <a:t>l</a:t>
            </a:r>
            <a:r>
              <a:rPr i="1">
                <a:latin typeface="+mj-lt"/>
                <a:ea typeface="+mj-ea"/>
                <a:cs typeface="+mj-cs"/>
                <a:sym typeface="微软雅黑"/>
              </a:rPr>
              <a:t>、</a:t>
            </a:r>
            <a:r>
              <a:t> d</a:t>
            </a:r>
            <a:r>
              <a:rPr i="1"/>
              <a:t>A </a:t>
            </a:r>
            <a:r>
              <a:rPr>
                <a:latin typeface="+mj-lt"/>
                <a:ea typeface="+mj-ea"/>
                <a:cs typeface="+mj-cs"/>
                <a:sym typeface="微软雅黑"/>
              </a:rPr>
              <a:t>，</a:t>
            </a:r>
            <a:r>
              <a:t>d</a:t>
            </a:r>
            <a:r>
              <a:rPr i="1"/>
              <a:t>ρ</a:t>
            </a:r>
            <a:r>
              <a:rPr>
                <a:latin typeface="+mj-lt"/>
                <a:ea typeface="+mj-ea"/>
                <a:cs typeface="+mj-cs"/>
                <a:sym typeface="微软雅黑"/>
              </a:rPr>
              <a:t>和</a:t>
            </a:r>
            <a:r>
              <a:t>d</a:t>
            </a:r>
            <a:r>
              <a:rPr i="1"/>
              <a:t>R</a:t>
            </a:r>
            <a:r>
              <a:rPr>
                <a:latin typeface="+mj-lt"/>
                <a:ea typeface="+mj-ea"/>
                <a:cs typeface="+mj-cs"/>
                <a:sym typeface="微软雅黑"/>
              </a:rPr>
              <a:t>。有： </a:t>
            </a:r>
          </a:p>
        </p:txBody>
      </p:sp>
      <p:pic>
        <p:nvPicPr>
          <p:cNvPr id="772" name="image.pdf" descr="image.pdf"/>
          <p:cNvPicPr>
            <a:picLocks noChangeAspect="1"/>
          </p:cNvPicPr>
          <p:nvPr/>
        </p:nvPicPr>
        <p:blipFill>
          <a:blip r:embed="rId3">
            <a:extLst/>
          </a:blip>
          <a:stretch>
            <a:fillRect/>
          </a:stretch>
        </p:blipFill>
        <p:spPr>
          <a:xfrm>
            <a:off x="2026361" y="4465603"/>
            <a:ext cx="4237357" cy="1125779"/>
          </a:xfrm>
          <a:prstGeom prst="rect">
            <a:avLst/>
          </a:prstGeom>
          <a:ln w="12700">
            <a:miter lim="400000"/>
          </a:ln>
        </p:spPr>
      </p:pic>
      <p:sp>
        <p:nvSpPr>
          <p:cNvPr id="773" name="箭头"/>
          <p:cNvSpPr/>
          <p:nvPr/>
        </p:nvSpPr>
        <p:spPr>
          <a:xfrm>
            <a:off x="6480633" y="4809304"/>
            <a:ext cx="733927" cy="493618"/>
          </a:xfrm>
          <a:prstGeom prst="rightArrow">
            <a:avLst>
              <a:gd name="adj1" fmla="val 50000"/>
              <a:gd name="adj2" fmla="val 54896"/>
            </a:avLst>
          </a:prstGeom>
          <a:solidFill>
            <a:srgbClr val="7030A0"/>
          </a:solidFill>
          <a:ln w="12700">
            <a:miter lim="400000"/>
          </a:ln>
        </p:spPr>
        <p:txBody>
          <a:bodyPr lIns="50800" tIns="50800" rIns="50800" bIns="50800" anchor="ctr"/>
          <a:lstStyle/>
          <a:p>
            <a:pPr algn="ctr">
              <a:spcBef>
                <a:spcPts val="600"/>
              </a:spcBef>
              <a:buClr>
                <a:srgbClr val="3333CC"/>
              </a:buClr>
              <a:buSzPct val="60000"/>
              <a:buChar char="➢"/>
              <a:defRPr sz="2400">
                <a:solidFill>
                  <a:srgbClr val="FFFFFF"/>
                </a:solidFill>
                <a:latin typeface="+mn-lt"/>
                <a:ea typeface="+mn-ea"/>
                <a:cs typeface="+mn-cs"/>
                <a:sym typeface="Helvetica Neue Medium"/>
              </a:defRPr>
            </a:pPr>
            <a:endParaRPr/>
          </a:p>
        </p:txBody>
      </p:sp>
      <p:grpSp>
        <p:nvGrpSpPr>
          <p:cNvPr id="776" name="成组"/>
          <p:cNvGrpSpPr/>
          <p:nvPr/>
        </p:nvGrpSpPr>
        <p:grpSpPr>
          <a:xfrm>
            <a:off x="5199639" y="1044073"/>
            <a:ext cx="5469560" cy="2665973"/>
            <a:chOff x="0" y="0"/>
            <a:chExt cx="5469559" cy="2665971"/>
          </a:xfrm>
        </p:grpSpPr>
        <p:pic>
          <p:nvPicPr>
            <p:cNvPr id="774" name="image.png" descr="image.png"/>
            <p:cNvPicPr>
              <a:picLocks noChangeAspect="1"/>
            </p:cNvPicPr>
            <p:nvPr/>
          </p:nvPicPr>
          <p:blipFill>
            <a:blip r:embed="rId4">
              <a:extLst/>
            </a:blip>
            <a:srcRect/>
            <a:stretch>
              <a:fillRect/>
            </a:stretch>
          </p:blipFill>
          <p:spPr>
            <a:xfrm>
              <a:off x="0" y="0"/>
              <a:ext cx="5469560" cy="2213360"/>
            </a:xfrm>
            <a:prstGeom prst="rect">
              <a:avLst/>
            </a:prstGeom>
            <a:ln w="12700" cap="flat">
              <a:noFill/>
              <a:miter lim="400000"/>
            </a:ln>
            <a:effectLst/>
          </p:spPr>
        </p:pic>
        <p:sp>
          <p:nvSpPr>
            <p:cNvPr id="775" name="导体受拉伸后的参数变化"/>
            <p:cNvSpPr txBox="1"/>
            <p:nvPr/>
          </p:nvSpPr>
          <p:spPr>
            <a:xfrm>
              <a:off x="1750089" y="2143923"/>
              <a:ext cx="2466251" cy="5220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spcBef>
                  <a:spcPts val="600"/>
                </a:spcBef>
                <a:buClr>
                  <a:srgbClr val="3333CC"/>
                </a:buClr>
                <a:buFont typeface="Wingdings"/>
                <a:defRPr sz="2000">
                  <a:latin typeface="宋体"/>
                  <a:ea typeface="宋体"/>
                  <a:cs typeface="宋体"/>
                  <a:sym typeface="宋体"/>
                </a:defRPr>
              </a:lvl1pPr>
            </a:lstStyle>
            <a:p>
              <a:r>
                <a:t>导体受拉伸后的参数变化</a:t>
              </a:r>
            </a:p>
          </p:txBody>
        </p:sp>
      </p:grpSp>
      <p:sp>
        <p:nvSpPr>
          <p:cNvPr id="777" name="式中：dl/l= ε为材料的轴向线应变，常用单位με(1με=1×10-6mm/mm);dA/A为圆形电阻丝的截面积相对变化量，设r为电阻丝的半径，微分后可得dA=2πrdr，则 ："/>
          <p:cNvSpPr txBox="1"/>
          <p:nvPr/>
        </p:nvSpPr>
        <p:spPr>
          <a:xfrm>
            <a:off x="551131" y="5790371"/>
            <a:ext cx="11902537" cy="850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marL="487680" indent="-487680">
              <a:lnSpc>
                <a:spcPct val="120000"/>
              </a:lnSpc>
              <a:spcBef>
                <a:spcPts val="600"/>
              </a:spcBef>
              <a:buClr>
                <a:srgbClr val="3333CC"/>
              </a:buClr>
              <a:buFont typeface="Wingdings"/>
              <a:defRPr sz="2200">
                <a:latin typeface="Times New Roman"/>
                <a:ea typeface="Times New Roman"/>
                <a:cs typeface="Times New Roman"/>
                <a:sym typeface="Times New Roman"/>
              </a:defRPr>
            </a:pPr>
            <a:r>
              <a:t>                </a:t>
            </a:r>
            <a:r>
              <a:rPr>
                <a:latin typeface="+mj-lt"/>
                <a:ea typeface="+mj-ea"/>
                <a:cs typeface="+mj-cs"/>
                <a:sym typeface="微软雅黑"/>
              </a:rPr>
              <a:t>式中：</a:t>
            </a:r>
            <a:r>
              <a:rPr i="1"/>
              <a:t>dl</a:t>
            </a:r>
            <a:r>
              <a:t>/</a:t>
            </a:r>
            <a:r>
              <a:rPr i="1"/>
              <a:t>l</a:t>
            </a:r>
            <a:r>
              <a:t>= </a:t>
            </a:r>
            <a:r>
              <a:rPr i="1"/>
              <a:t>ε</a:t>
            </a:r>
            <a:r>
              <a:t>为</a:t>
            </a:r>
            <a:r>
              <a:rPr>
                <a:latin typeface="+mj-lt"/>
                <a:ea typeface="+mj-ea"/>
                <a:cs typeface="+mj-cs"/>
                <a:sym typeface="微软雅黑"/>
              </a:rPr>
              <a:t>材料的</a:t>
            </a:r>
            <a:r>
              <a:rPr>
                <a:solidFill>
                  <a:schemeClr val="accent5">
                    <a:hueOff val="-82419"/>
                    <a:satOff val="-9513"/>
                    <a:lumOff val="-16343"/>
                  </a:schemeClr>
                </a:solidFill>
                <a:latin typeface="+mj-lt"/>
                <a:ea typeface="+mj-ea"/>
                <a:cs typeface="+mj-cs"/>
                <a:sym typeface="微软雅黑"/>
              </a:rPr>
              <a:t>轴向线应变</a:t>
            </a:r>
            <a:r>
              <a:rPr>
                <a:latin typeface="+mj-lt"/>
                <a:ea typeface="+mj-ea"/>
                <a:cs typeface="+mj-cs"/>
                <a:sym typeface="微软雅黑"/>
              </a:rPr>
              <a:t>，常用单位</a:t>
            </a:r>
            <a:r>
              <a:rPr i="1"/>
              <a:t>με</a:t>
            </a:r>
            <a:r>
              <a:t>(1</a:t>
            </a:r>
            <a:r>
              <a:rPr i="1"/>
              <a:t>με</a:t>
            </a:r>
            <a:r>
              <a:t>=1×10</a:t>
            </a:r>
            <a:r>
              <a:rPr baseline="30363"/>
              <a:t>-6</a:t>
            </a:r>
            <a:r>
              <a:t>mm/mm);d</a:t>
            </a:r>
            <a:r>
              <a:rPr i="1"/>
              <a:t>A</a:t>
            </a:r>
            <a:r>
              <a:t>/</a:t>
            </a:r>
            <a:r>
              <a:rPr i="1"/>
              <a:t>A</a:t>
            </a:r>
            <a:r>
              <a:t>为</a:t>
            </a:r>
            <a:r>
              <a:rPr>
                <a:latin typeface="+mj-lt"/>
                <a:ea typeface="+mj-ea"/>
                <a:cs typeface="+mj-cs"/>
                <a:sym typeface="微软雅黑"/>
              </a:rPr>
              <a:t>圆形电阻丝的截面积相对变化量，设</a:t>
            </a:r>
            <a:r>
              <a:rPr i="1"/>
              <a:t>r</a:t>
            </a:r>
            <a:r>
              <a:rPr>
                <a:latin typeface="+mj-lt"/>
                <a:ea typeface="+mj-ea"/>
                <a:cs typeface="+mj-cs"/>
                <a:sym typeface="微软雅黑"/>
              </a:rPr>
              <a:t>为电阻丝的半径，微分后可得</a:t>
            </a:r>
            <a:r>
              <a:t>d</a:t>
            </a:r>
            <a:r>
              <a:rPr i="1"/>
              <a:t>A</a:t>
            </a:r>
            <a:r>
              <a:t>=2π</a:t>
            </a:r>
            <a:r>
              <a:rPr i="1"/>
              <a:t>r</a:t>
            </a:r>
            <a:r>
              <a:t>d</a:t>
            </a:r>
            <a:r>
              <a:rPr i="1"/>
              <a:t>r</a:t>
            </a:r>
            <a:r>
              <a:rPr>
                <a:latin typeface="+mj-lt"/>
                <a:ea typeface="+mj-ea"/>
                <a:cs typeface="+mj-cs"/>
                <a:sym typeface="微软雅黑"/>
              </a:rPr>
              <a:t>，则 ：</a:t>
            </a:r>
          </a:p>
        </p:txBody>
      </p:sp>
      <p:pic>
        <p:nvPicPr>
          <p:cNvPr id="778" name="image.pdf" descr="image.pdf"/>
          <p:cNvPicPr>
            <a:picLocks noChangeAspect="1"/>
          </p:cNvPicPr>
          <p:nvPr/>
        </p:nvPicPr>
        <p:blipFill>
          <a:blip r:embed="rId5">
            <a:extLst/>
          </a:blip>
          <a:stretch>
            <a:fillRect/>
          </a:stretch>
        </p:blipFill>
        <p:spPr>
          <a:xfrm>
            <a:off x="3740691" y="6770595"/>
            <a:ext cx="2763624" cy="1031290"/>
          </a:xfrm>
          <a:prstGeom prst="rect">
            <a:avLst/>
          </a:prstGeom>
          <a:ln w="12700">
            <a:miter lim="400000"/>
          </a:ln>
        </p:spPr>
      </p:pic>
      <p:sp>
        <p:nvSpPr>
          <p:cNvPr id="779" name="其中：μ为导体材料的泊松比。"/>
          <p:cNvSpPr txBox="1"/>
          <p:nvPr/>
        </p:nvSpPr>
        <p:spPr>
          <a:xfrm>
            <a:off x="6902063" y="7127890"/>
            <a:ext cx="3886746" cy="482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87680" indent="-487680">
              <a:lnSpc>
                <a:spcPct val="120000"/>
              </a:lnSpc>
              <a:spcBef>
                <a:spcPts val="600"/>
              </a:spcBef>
              <a:buClr>
                <a:srgbClr val="3333CC"/>
              </a:buClr>
              <a:buFont typeface="Wingdings"/>
              <a:defRPr sz="2200">
                <a:latin typeface="Times New Roman"/>
                <a:ea typeface="Times New Roman"/>
                <a:cs typeface="Times New Roman"/>
                <a:sym typeface="Times New Roman"/>
              </a:defRPr>
            </a:pPr>
            <a:r>
              <a:rPr>
                <a:latin typeface="+mj-lt"/>
                <a:ea typeface="+mj-ea"/>
                <a:cs typeface="+mj-cs"/>
                <a:sym typeface="微软雅黑"/>
              </a:rPr>
              <a:t>其中：</a:t>
            </a:r>
            <a:r>
              <a:rPr i="1"/>
              <a:t>μ</a:t>
            </a:r>
            <a:r>
              <a:t>为</a:t>
            </a:r>
            <a:r>
              <a:rPr>
                <a:latin typeface="+mj-lt"/>
                <a:ea typeface="+mj-ea"/>
                <a:cs typeface="+mj-cs"/>
                <a:sym typeface="微软雅黑"/>
              </a:rPr>
              <a:t>导体材料的泊松比。</a:t>
            </a:r>
          </a:p>
        </p:txBody>
      </p:sp>
      <p:sp>
        <p:nvSpPr>
          <p:cNvPr id="780" name="泊松比:…"/>
          <p:cNvSpPr txBox="1"/>
          <p:nvPr/>
        </p:nvSpPr>
        <p:spPr>
          <a:xfrm>
            <a:off x="1041651" y="7523748"/>
            <a:ext cx="10562689" cy="1322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600"/>
              </a:spcBef>
              <a:buClr>
                <a:srgbClr val="3333CC"/>
              </a:buClr>
              <a:buFont typeface="Wingdings"/>
              <a:defRPr sz="2200">
                <a:latin typeface="+mj-lt"/>
                <a:ea typeface="+mj-ea"/>
                <a:cs typeface="+mj-cs"/>
                <a:sym typeface="微软雅黑"/>
              </a:defRPr>
            </a:pPr>
            <a:r>
              <a:rPr>
                <a:solidFill>
                  <a:schemeClr val="accent5">
                    <a:hueOff val="-82419"/>
                    <a:satOff val="-9513"/>
                    <a:lumOff val="-16343"/>
                  </a:schemeClr>
                </a:solidFill>
              </a:rPr>
              <a:t>泊松比:</a:t>
            </a:r>
            <a:r>
              <a:t> </a:t>
            </a:r>
            <a:endParaRPr b="1"/>
          </a:p>
          <a:p>
            <a:pPr>
              <a:spcBef>
                <a:spcPts val="600"/>
              </a:spcBef>
              <a:buClr>
                <a:srgbClr val="3333CC"/>
              </a:buClr>
              <a:buFont typeface="Wingdings"/>
              <a:defRPr sz="2200">
                <a:latin typeface="+mj-lt"/>
                <a:ea typeface="+mj-ea"/>
                <a:cs typeface="+mj-cs"/>
                <a:sym typeface="微软雅黑"/>
              </a:defRPr>
            </a:pPr>
            <a:r>
              <a:t>       是指材料在单向受拉或受压时，横向正应变与轴向正应变的绝对值的比值，也叫横向</a:t>
            </a:r>
            <a:r>
              <a:rPr u="sng">
                <a:hlinkClick r:id="rId6"/>
              </a:rPr>
              <a:t>变形系数</a:t>
            </a:r>
            <a:r>
              <a:t>，它是反映材料横向变形的</a:t>
            </a:r>
            <a:r>
              <a:rPr u="sng">
                <a:hlinkClick r:id="rId7"/>
              </a:rPr>
              <a:t>弹性常数</a:t>
            </a:r>
          </a:p>
        </p:txBody>
      </p:sp>
      <p:sp>
        <p:nvSpPr>
          <p:cNvPr id="781" name="基本原理"/>
          <p:cNvSpPr txBox="1">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压阻式加速度传感器"/>
          <p:cNvSpPr txBox="1"/>
          <p:nvPr/>
        </p:nvSpPr>
        <p:spPr>
          <a:xfrm>
            <a:off x="2670951" y="1203113"/>
            <a:ext cx="7202312"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150000"/>
              </a:lnSpc>
              <a:defRPr sz="3000" b="1">
                <a:solidFill>
                  <a:srgbClr val="008000"/>
                </a:solidFill>
                <a:latin typeface="华文中宋"/>
                <a:ea typeface="华文中宋"/>
                <a:cs typeface="华文中宋"/>
                <a:sym typeface="华文中宋"/>
              </a:defRPr>
            </a:lvl1pPr>
          </a:lstStyle>
          <a:p>
            <a:r>
              <a:t>压阻式加速度传感器</a:t>
            </a:r>
          </a:p>
        </p:txBody>
      </p:sp>
      <p:pic>
        <p:nvPicPr>
          <p:cNvPr id="1407" name="C:\Users\bamboo\Desktop\b1.gif" descr="C:\Users\bamboo\Desktop\b1.gif"/>
          <p:cNvPicPr>
            <a:picLocks noChangeAspect="1"/>
          </p:cNvPicPr>
          <p:nvPr/>
        </p:nvPicPr>
        <p:blipFill>
          <a:blip r:embed="rId2">
            <a:extLst/>
          </a:blip>
          <a:stretch>
            <a:fillRect/>
          </a:stretch>
        </p:blipFill>
        <p:spPr>
          <a:xfrm>
            <a:off x="2368408" y="3187294"/>
            <a:ext cx="8466668" cy="3725335"/>
          </a:xfrm>
          <a:prstGeom prst="rect">
            <a:avLst/>
          </a:prstGeom>
          <a:ln w="12700">
            <a:miter lim="400000"/>
          </a:ln>
        </p:spPr>
      </p:pic>
      <p:sp>
        <p:nvSpPr>
          <p:cNvPr id="1408" name="弹性元件是硅梁，在硅梁的根部有四个扩散电阻。当悬臂梁的自由端的质量受到加速度作用时，悬臂梁受到弯矩作用，产生应力，使四个电阻值发生变化"/>
          <p:cNvSpPr txBox="1"/>
          <p:nvPr/>
        </p:nvSpPr>
        <p:spPr>
          <a:xfrm>
            <a:off x="816186" y="6859128"/>
            <a:ext cx="1157111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829627">
              <a:buClr>
                <a:srgbClr val="3333CC"/>
              </a:buClr>
              <a:buFont typeface="Wingdings"/>
              <a:defRPr>
                <a:latin typeface="+mj-lt"/>
                <a:ea typeface="+mj-ea"/>
                <a:cs typeface="+mj-cs"/>
                <a:sym typeface="微软雅黑"/>
              </a:defRPr>
            </a:lvl1pPr>
          </a:lstStyle>
          <a:p>
            <a:r>
              <a:t>弹性元件是硅梁，在硅梁的根部有四个扩散电阻。当悬臂梁的自由端的质量受到加速度作用时，悬臂梁受到弯矩作用，产生应力，使四个电阻值发生变化</a:t>
            </a:r>
          </a:p>
        </p:txBody>
      </p:sp>
      <p:sp>
        <p:nvSpPr>
          <p:cNvPr id="1409" name="压阻式传感器"/>
          <p:cNvSpPr txBox="1">
            <a:spLocks noGrp="1"/>
          </p:cNvSpPr>
          <p:nvPr>
            <p:ph type="title"/>
          </p:nvPr>
        </p:nvSpPr>
        <p:spPr>
          <a:prstGeom prst="rect">
            <a:avLst/>
          </a:prstGeom>
        </p:spPr>
        <p:txBody>
          <a:bodyPr/>
          <a:lstStyle/>
          <a:p>
            <a:r>
              <a:t>压阻式传感器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80</a:t>
            </a:fld>
            <a:endParaRPr lang="zh-CN" altLang="en-US"/>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优点："/>
          <p:cNvSpPr txBox="1"/>
          <p:nvPr/>
        </p:nvSpPr>
        <p:spPr>
          <a:xfrm>
            <a:off x="1042553" y="1989190"/>
            <a:ext cx="13335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1200"/>
              </a:spcBef>
              <a:buClr>
                <a:srgbClr val="3333CC"/>
              </a:buClr>
              <a:buFont typeface="Wingdings"/>
              <a:tabLst>
                <a:tab pos="812800" algn="l"/>
                <a:tab pos="965200" algn="l"/>
              </a:tabLst>
              <a:defRPr sz="3200">
                <a:solidFill>
                  <a:srgbClr val="CC0099"/>
                </a:solidFill>
                <a:latin typeface="华文新魏"/>
                <a:ea typeface="华文新魏"/>
                <a:cs typeface="华文新魏"/>
                <a:sym typeface="华文新魏"/>
              </a:defRPr>
            </a:lvl1pPr>
          </a:lstStyle>
          <a:p>
            <a:r>
              <a:t>优点：</a:t>
            </a:r>
          </a:p>
        </p:txBody>
      </p:sp>
      <p:sp>
        <p:nvSpPr>
          <p:cNvPr id="1412" name="1）频率响应高：固有振动频率可达1.5MHz，是一个很好的动态传感器；…"/>
          <p:cNvSpPr txBox="1"/>
          <p:nvPr/>
        </p:nvSpPr>
        <p:spPr>
          <a:xfrm>
            <a:off x="416910" y="2576719"/>
            <a:ext cx="12170980"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650240">
              <a:buClr>
                <a:srgbClr val="3333CC"/>
              </a:buClr>
              <a:buFont typeface="Wingdings"/>
              <a:defRPr>
                <a:latin typeface="宋体"/>
                <a:ea typeface="宋体"/>
                <a:cs typeface="宋体"/>
                <a:sym typeface="宋体"/>
              </a:defRPr>
            </a:pPr>
            <a:r>
              <a:t>1）频率响应高：固有振动频率可达1.5MHz，是一个很好的动态传感器；</a:t>
            </a:r>
          </a:p>
          <a:p>
            <a:pPr indent="650240">
              <a:buClr>
                <a:srgbClr val="3333CC"/>
              </a:buClr>
              <a:buFont typeface="Wingdings"/>
              <a:defRPr>
                <a:latin typeface="宋体"/>
                <a:ea typeface="宋体"/>
                <a:cs typeface="宋体"/>
                <a:sym typeface="宋体"/>
              </a:defRPr>
            </a:pPr>
            <a:r>
              <a:t>2）体积小，重量轻：目前传感器外径可做到0.25mm，做成微型传感器；</a:t>
            </a:r>
          </a:p>
          <a:p>
            <a:pPr indent="650240">
              <a:buClr>
                <a:srgbClr val="3333CC"/>
              </a:buClr>
              <a:buFont typeface="Wingdings"/>
              <a:defRPr>
                <a:latin typeface="宋体"/>
                <a:ea typeface="宋体"/>
                <a:cs typeface="宋体"/>
                <a:sym typeface="宋体"/>
              </a:defRPr>
            </a:pPr>
            <a:r>
              <a:t>3）精度高：传感器的精度可达0.1%~0.05%。</a:t>
            </a:r>
          </a:p>
          <a:p>
            <a:pPr indent="650240">
              <a:buClr>
                <a:srgbClr val="3333CC"/>
              </a:buClr>
              <a:buFont typeface="Wingdings"/>
              <a:defRPr>
                <a:latin typeface="宋体"/>
                <a:ea typeface="宋体"/>
                <a:cs typeface="宋体"/>
                <a:sym typeface="宋体"/>
              </a:defRPr>
            </a:pPr>
            <a:r>
              <a:t>4）没有运动组件，所以工作可靠，耐振、耐冲击、耐腐蚀、抗干扰能力强，可在较恶劣的环境下工作</a:t>
            </a:r>
          </a:p>
        </p:txBody>
      </p:sp>
      <p:sp>
        <p:nvSpPr>
          <p:cNvPr id="1413" name="缺点：受温度影响大，制造工艺复杂"/>
          <p:cNvSpPr txBox="1"/>
          <p:nvPr/>
        </p:nvSpPr>
        <p:spPr>
          <a:xfrm>
            <a:off x="881662" y="5403850"/>
            <a:ext cx="6159501" cy="673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200"/>
              </a:spcBef>
              <a:buClr>
                <a:srgbClr val="3333CC"/>
              </a:buClr>
              <a:buFont typeface="Wingdings"/>
              <a:tabLst>
                <a:tab pos="812800" algn="l"/>
                <a:tab pos="965200" algn="l"/>
              </a:tabLst>
              <a:defRPr sz="3200">
                <a:solidFill>
                  <a:srgbClr val="CC0099"/>
                </a:solidFill>
                <a:latin typeface="Times New Roman"/>
                <a:ea typeface="Times New Roman"/>
                <a:cs typeface="Times New Roman"/>
                <a:sym typeface="Times New Roman"/>
              </a:defRPr>
            </a:pPr>
            <a:r>
              <a:t>  缺点：</a:t>
            </a:r>
            <a:r>
              <a:rPr sz="2800">
                <a:solidFill>
                  <a:srgbClr val="000000"/>
                </a:solidFill>
              </a:rPr>
              <a:t>受温度影响大，制造工艺复杂</a:t>
            </a:r>
          </a:p>
        </p:txBody>
      </p:sp>
      <p:sp>
        <p:nvSpPr>
          <p:cNvPr id="1414" name="航天、航海、石油化工、生物医学、气象、地震等领域得到了广泛的应用"/>
          <p:cNvSpPr txBox="1"/>
          <p:nvPr/>
        </p:nvSpPr>
        <p:spPr>
          <a:xfrm>
            <a:off x="639573" y="6683081"/>
            <a:ext cx="1217098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650240">
              <a:buClr>
                <a:srgbClr val="3333CC"/>
              </a:buClr>
              <a:buFont typeface="Wingdings"/>
              <a:defRPr sz="3000">
                <a:latin typeface="华文楷体"/>
                <a:ea typeface="华文楷体"/>
                <a:cs typeface="华文楷体"/>
                <a:sym typeface="华文楷体"/>
              </a:defRPr>
            </a:lvl1pPr>
          </a:lstStyle>
          <a:p>
            <a:r>
              <a:t>航天、航海、石油化工、生物医学、气象、地震等领域得到了广泛的应用</a:t>
            </a:r>
          </a:p>
        </p:txBody>
      </p:sp>
      <p:sp>
        <p:nvSpPr>
          <p:cNvPr id="1415" name="压阻式传感器"/>
          <p:cNvSpPr txBox="1">
            <a:spLocks noGrp="1"/>
          </p:cNvSpPr>
          <p:nvPr>
            <p:ph type="title"/>
          </p:nvPr>
        </p:nvSpPr>
        <p:spPr>
          <a:prstGeom prst="rect">
            <a:avLst/>
          </a:prstGeom>
        </p:spPr>
        <p:txBody>
          <a:bodyPr/>
          <a:lstStyle/>
          <a:p>
            <a:r>
              <a:t>压阻式传感器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81</a:t>
            </a:fld>
            <a:endParaRPr lang="zh-CN" altLang="en-US"/>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通常把单位应变能引起的电阻值的相对变化称为电阻丝的灵敏系数。其物理意义是单位应变所引起的电阻相对变化量，其表达式为 ："/>
          <p:cNvSpPr txBox="1"/>
          <p:nvPr/>
        </p:nvSpPr>
        <p:spPr>
          <a:xfrm>
            <a:off x="1236120" y="3041617"/>
            <a:ext cx="1087461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3333CC"/>
              </a:buClr>
              <a:buFont typeface="Wingdings"/>
            </a:lvl1pPr>
          </a:lstStyle>
          <a:p>
            <a:r>
              <a:t>通常把单位应变能引起的电阻值的相对变化称为电阻丝的灵敏系数。其物理意义是单位应变所引起的电阻相对变化量，其表达式为 ：</a:t>
            </a:r>
          </a:p>
        </p:txBody>
      </p:sp>
      <p:grpSp>
        <p:nvGrpSpPr>
          <p:cNvPr id="786" name="image.pdf"/>
          <p:cNvGrpSpPr/>
          <p:nvPr/>
        </p:nvGrpSpPr>
        <p:grpSpPr>
          <a:xfrm>
            <a:off x="4280746" y="1356642"/>
            <a:ext cx="3665180" cy="1539380"/>
            <a:chOff x="0" y="0"/>
            <a:chExt cx="3665178" cy="1539379"/>
          </a:xfrm>
        </p:grpSpPr>
        <p:pic>
          <p:nvPicPr>
            <p:cNvPr id="785" name="image.pdf" descr="image.pdf"/>
            <p:cNvPicPr>
              <a:picLocks noChangeAspect="1"/>
            </p:cNvPicPr>
            <p:nvPr/>
          </p:nvPicPr>
          <p:blipFill>
            <a:blip r:embed="rId2">
              <a:extLst/>
            </a:blip>
            <a:stretch>
              <a:fillRect/>
            </a:stretch>
          </p:blipFill>
          <p:spPr>
            <a:xfrm>
              <a:off x="127000" y="88900"/>
              <a:ext cx="3411179" cy="1209180"/>
            </a:xfrm>
            <a:prstGeom prst="rect">
              <a:avLst/>
            </a:prstGeom>
            <a:ln>
              <a:noFill/>
            </a:ln>
            <a:effectLst/>
          </p:spPr>
        </p:pic>
        <p:pic>
          <p:nvPicPr>
            <p:cNvPr id="784" name="image.pdf" descr="image.pdf"/>
            <p:cNvPicPr>
              <a:picLocks/>
            </p:cNvPicPr>
            <p:nvPr/>
          </p:nvPicPr>
          <p:blipFill>
            <a:blip r:embed="rId3">
              <a:extLst/>
            </a:blip>
            <a:stretch>
              <a:fillRect/>
            </a:stretch>
          </p:blipFill>
          <p:spPr>
            <a:xfrm>
              <a:off x="0" y="0"/>
              <a:ext cx="3665179" cy="1539380"/>
            </a:xfrm>
            <a:prstGeom prst="rect">
              <a:avLst/>
            </a:prstGeom>
            <a:effectLst/>
          </p:spPr>
        </p:pic>
      </p:grpSp>
      <p:sp>
        <p:nvSpPr>
          <p:cNvPr id="787" name="对于金属导体和半导体，上式中右末项电阻率相对变化的应力效应是不一样的，应分别讨论。"/>
          <p:cNvSpPr txBox="1"/>
          <p:nvPr/>
        </p:nvSpPr>
        <p:spPr>
          <a:xfrm>
            <a:off x="1253860" y="6373175"/>
            <a:ext cx="1100461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a:lvl1pPr>
          </a:lstStyle>
          <a:p>
            <a:r>
              <a:t>对于金属导体和半导体，上式中右末项电阻率相对变化的应力效应是不一样的，应分别讨论。</a:t>
            </a:r>
          </a:p>
        </p:txBody>
      </p:sp>
      <p:grpSp>
        <p:nvGrpSpPr>
          <p:cNvPr id="790" name="成组"/>
          <p:cNvGrpSpPr/>
          <p:nvPr/>
        </p:nvGrpSpPr>
        <p:grpSpPr>
          <a:xfrm>
            <a:off x="4561666" y="4475701"/>
            <a:ext cx="3881468" cy="1731732"/>
            <a:chOff x="0" y="0"/>
            <a:chExt cx="3881466" cy="1731731"/>
          </a:xfrm>
        </p:grpSpPr>
        <p:pic>
          <p:nvPicPr>
            <p:cNvPr id="788" name="image.pdf" descr="image.pdf"/>
            <p:cNvPicPr>
              <a:picLocks noChangeAspect="1"/>
            </p:cNvPicPr>
            <p:nvPr/>
          </p:nvPicPr>
          <p:blipFill>
            <a:blip r:embed="rId4">
              <a:extLst/>
            </a:blip>
            <a:srcRect/>
            <a:stretch>
              <a:fillRect/>
            </a:stretch>
          </p:blipFill>
          <p:spPr>
            <a:xfrm>
              <a:off x="0" y="0"/>
              <a:ext cx="3881467" cy="1731732"/>
            </a:xfrm>
            <a:prstGeom prst="rect">
              <a:avLst/>
            </a:prstGeom>
            <a:ln w="12700" cap="flat">
              <a:noFill/>
              <a:miter lim="400000"/>
            </a:ln>
            <a:effectLst/>
          </p:spPr>
        </p:pic>
        <p:sp>
          <p:nvSpPr>
            <p:cNvPr id="789" name="0"/>
            <p:cNvSpPr txBox="1"/>
            <p:nvPr/>
          </p:nvSpPr>
          <p:spPr>
            <a:xfrm>
              <a:off x="291850" y="1071226"/>
              <a:ext cx="248463" cy="3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900"/>
              </a:lvl1pPr>
            </a:lstStyle>
            <a:p>
              <a:r>
                <a:t>0</a:t>
              </a:r>
            </a:p>
          </p:txBody>
        </p:sp>
      </p:grpSp>
      <p:sp>
        <p:nvSpPr>
          <p:cNvPr id="791" name="基本原理"/>
          <p:cNvSpPr>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913</TotalTime>
  <Words>2153</Words>
  <Application>Microsoft Office PowerPoint</Application>
  <PresentationFormat>自定义</PresentationFormat>
  <Paragraphs>540</Paragraphs>
  <Slides>81</Slides>
  <Notes>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81</vt:i4>
      </vt:variant>
    </vt:vector>
  </HeadingPairs>
  <TitlesOfParts>
    <vt:vector size="101" baseType="lpstr">
      <vt:lpstr>Helvetica Light</vt:lpstr>
      <vt:lpstr>Helvetica Neue</vt:lpstr>
      <vt:lpstr>Helvetica Neue Light</vt:lpstr>
      <vt:lpstr>Helvetica Neue Medium</vt:lpstr>
      <vt:lpstr>Helvetica Neue Thin</vt:lpstr>
      <vt:lpstr>黑体</vt:lpstr>
      <vt:lpstr>华文行楷</vt:lpstr>
      <vt:lpstr>华文楷体</vt:lpstr>
      <vt:lpstr>华文新魏</vt:lpstr>
      <vt:lpstr>华文中宋</vt:lpstr>
      <vt:lpstr>楷体_GB2312</vt:lpstr>
      <vt:lpstr>宋体</vt:lpstr>
      <vt:lpstr>微软雅黑</vt:lpstr>
      <vt:lpstr>Arial</vt:lpstr>
      <vt:lpstr>Cambria Math</vt:lpstr>
      <vt:lpstr>Helvetica</vt:lpstr>
      <vt:lpstr>Tahoma</vt:lpstr>
      <vt:lpstr>Times New Roman</vt:lpstr>
      <vt:lpstr>Wingdings</vt:lpstr>
      <vt:lpstr>White</vt:lpstr>
      <vt:lpstr>检测技术与仪器</vt:lpstr>
      <vt:lpstr>分类</vt:lpstr>
      <vt:lpstr>电阻应变式</vt:lpstr>
      <vt:lpstr>电阻应变式</vt:lpstr>
      <vt:lpstr>电阻应变式</vt:lpstr>
      <vt:lpstr>主要内容</vt:lpstr>
      <vt:lpstr>基本原理</vt:lpstr>
      <vt:lpstr>基本原理</vt:lpstr>
      <vt:lpstr>基本原理</vt:lpstr>
      <vt:lpstr>基本原理</vt:lpstr>
      <vt:lpstr>基本原理</vt:lpstr>
      <vt:lpstr>基本原理</vt:lpstr>
      <vt:lpstr>电阻应变计的常见结构</vt:lpstr>
      <vt:lpstr>常见结构</vt:lpstr>
      <vt:lpstr>常见结构</vt:lpstr>
      <vt:lpstr>常见结构</vt:lpstr>
      <vt:lpstr>常见结构</vt:lpstr>
      <vt:lpstr>小结</vt:lpstr>
      <vt:lpstr>主要特性</vt:lpstr>
      <vt:lpstr>静态特性</vt:lpstr>
      <vt:lpstr>静态特性</vt:lpstr>
      <vt:lpstr>静态特性</vt:lpstr>
      <vt:lpstr>静态特性</vt:lpstr>
      <vt:lpstr>静态特性</vt:lpstr>
      <vt:lpstr>静态特性</vt:lpstr>
      <vt:lpstr>静态特性</vt:lpstr>
      <vt:lpstr>动态特性</vt:lpstr>
      <vt:lpstr>动态特性</vt:lpstr>
      <vt:lpstr>动态特性</vt:lpstr>
      <vt:lpstr>动态特性</vt:lpstr>
      <vt:lpstr>温度效应及补偿</vt:lpstr>
      <vt:lpstr>温度效应及补偿</vt:lpstr>
      <vt:lpstr>温度效应及补偿</vt:lpstr>
      <vt:lpstr>温度效应及补偿</vt:lpstr>
      <vt:lpstr>温度效应及补偿</vt:lpstr>
      <vt:lpstr>温度效应及补偿</vt:lpstr>
      <vt:lpstr>电阻应变计的应用</vt:lpstr>
      <vt:lpstr>电阻应变计的应用</vt:lpstr>
      <vt:lpstr>电阻应变计的应用</vt:lpstr>
      <vt:lpstr>测量电路</vt:lpstr>
      <vt:lpstr>测量电路</vt:lpstr>
      <vt:lpstr>测量电路</vt:lpstr>
      <vt:lpstr>测量电路</vt:lpstr>
      <vt:lpstr>测量电路</vt:lpstr>
      <vt:lpstr>测量电路</vt:lpstr>
      <vt:lpstr>测量电路</vt:lpstr>
      <vt:lpstr>电阻应变计式传感器</vt:lpstr>
      <vt:lpstr>电阻应变计式传感器</vt:lpstr>
      <vt:lpstr>电阻应变计式传感器</vt:lpstr>
      <vt:lpstr>电阻应变计式传感器</vt:lpstr>
      <vt:lpstr>力传感器</vt:lpstr>
      <vt:lpstr>力传感器</vt:lpstr>
      <vt:lpstr>力传感器</vt:lpstr>
      <vt:lpstr>力传感器</vt:lpstr>
      <vt:lpstr>PowerPoint 演示文稿</vt:lpstr>
      <vt:lpstr>PowerPoint 演示文稿</vt:lpstr>
      <vt:lpstr>力传感器</vt:lpstr>
      <vt:lpstr>力传感器</vt:lpstr>
      <vt:lpstr>力传感器</vt:lpstr>
      <vt:lpstr>力传感器</vt:lpstr>
      <vt:lpstr>力传感器</vt:lpstr>
      <vt:lpstr>力传感器</vt:lpstr>
      <vt:lpstr>压力传感器</vt:lpstr>
      <vt:lpstr>压力传感器</vt:lpstr>
      <vt:lpstr>压力传感器</vt:lpstr>
      <vt:lpstr>压力传感器</vt:lpstr>
      <vt:lpstr>压力传感器</vt:lpstr>
      <vt:lpstr>压力传感器</vt:lpstr>
      <vt:lpstr>压力传感器</vt:lpstr>
      <vt:lpstr>压力传感器</vt:lpstr>
      <vt:lpstr>压力传感器</vt:lpstr>
      <vt:lpstr>压力传感器</vt:lpstr>
      <vt:lpstr>位移传感器</vt:lpstr>
      <vt:lpstr>位移传感器</vt:lpstr>
      <vt:lpstr>其他应变式传感器</vt:lpstr>
      <vt:lpstr>其他应变式传感器</vt:lpstr>
      <vt:lpstr>案例</vt:lpstr>
      <vt:lpstr>压阻式传感器</vt:lpstr>
      <vt:lpstr>压阻式传感器</vt:lpstr>
      <vt:lpstr>压阻式传感器</vt:lpstr>
      <vt:lpstr>压阻式传感器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19</cp:revision>
  <dcterms:modified xsi:type="dcterms:W3CDTF">2019-11-04T07:00:13Z</dcterms:modified>
</cp:coreProperties>
</file>